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66"/>
  </p:notesMasterIdLst>
  <p:sldIdLst>
    <p:sldId id="257" r:id="rId2"/>
    <p:sldId id="258" r:id="rId3"/>
    <p:sldId id="259" r:id="rId4"/>
    <p:sldId id="260" r:id="rId5"/>
    <p:sldId id="261" r:id="rId6"/>
    <p:sldId id="262" r:id="rId7"/>
    <p:sldId id="32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9" r:id="rId33"/>
    <p:sldId id="288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EA3EA-337C-41B9-AF89-74A1EB659A9D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8D748-C50B-4B75-87B0-0858EB3F1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996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59786"/>
            <a:ext cx="9141619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0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dirty="0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Pattern recognition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8"/>
          <p:cNvSpPr/>
          <p:nvPr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21013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1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09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533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135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66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44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8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38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80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74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59786"/>
            <a:ext cx="9144001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7829" y="116785"/>
            <a:ext cx="8020594" cy="680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829" y="856989"/>
            <a:ext cx="8020594" cy="54442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8/20/2016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Pattern recognition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Page </a:t>
            </a:r>
            <a:fld id="{1FA37B85-474B-431E-80FA-0BE8E692F8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87829" y="796832"/>
            <a:ext cx="802059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437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Cluster Analysis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640379"/>
          </a:xfrm>
        </p:spPr>
        <p:txBody>
          <a:bodyPr>
            <a:normAutofit/>
          </a:bodyPr>
          <a:lstStyle/>
          <a:p>
            <a:r>
              <a:rPr lang="en-US" dirty="0"/>
              <a:t>Ying </a:t>
            </a:r>
            <a:r>
              <a:rPr lang="en-US" dirty="0" err="1"/>
              <a:t>shen</a:t>
            </a:r>
            <a:endParaRPr lang="en-US" dirty="0"/>
          </a:p>
          <a:p>
            <a:r>
              <a:rPr lang="en-US" dirty="0" err="1"/>
              <a:t>Sse</a:t>
            </a:r>
            <a:r>
              <a:rPr lang="en-US" dirty="0"/>
              <a:t>, </a:t>
            </a:r>
            <a:r>
              <a:rPr lang="en-US" dirty="0" err="1"/>
              <a:t>tongji</a:t>
            </a:r>
            <a:r>
              <a:rPr lang="en-US" dirty="0"/>
              <a:t> university</a:t>
            </a:r>
          </a:p>
          <a:p>
            <a:r>
              <a:rPr lang="en-US" altLang="zh-CN" smtClean="0"/>
              <a:t>Dec</a:t>
            </a:r>
            <a:r>
              <a:rPr lang="en-US" smtClean="0"/>
              <a:t>. </a:t>
            </a:r>
            <a:r>
              <a:rPr lang="en-US" dirty="0"/>
              <a:t>2016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Exclusive versus fuzzy</a:t>
            </a:r>
          </a:p>
        </p:txBody>
      </p:sp>
      <p:sp>
        <p:nvSpPr>
          <p:cNvPr id="1229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In an exclusive clustering, each object is assigned to a single cluster.</a:t>
            </a:r>
          </a:p>
          <a:p>
            <a:r>
              <a:rPr lang="en-US" altLang="en-US" smtClean="0"/>
              <a:t>However, there are many situations in which a point could reasonably be placed in more than one cluster.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Exclusive versus fuzzy</a:t>
            </a:r>
          </a:p>
        </p:txBody>
      </p:sp>
      <p:sp>
        <p:nvSpPr>
          <p:cNvPr id="1331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In a fuzzy clustering, every object belongs to every cluster with a membership weight that is between</a:t>
            </a:r>
          </a:p>
          <a:p>
            <a:pPr lvl="1"/>
            <a:r>
              <a:rPr lang="en-US" altLang="en-US" smtClean="0"/>
              <a:t>0 (absolutely does not belong) and</a:t>
            </a:r>
          </a:p>
          <a:p>
            <a:pPr lvl="1"/>
            <a:r>
              <a:rPr lang="en-US" altLang="en-US" smtClean="0"/>
              <a:t>1 (absolutely belongs).</a:t>
            </a:r>
          </a:p>
          <a:p>
            <a:r>
              <a:rPr lang="en-US" altLang="en-US" smtClean="0"/>
              <a:t>This approach is useful for avoiding the arbitrariness of assigning an object to only one cluster when it is close to several.</a:t>
            </a:r>
          </a:p>
          <a:p>
            <a:r>
              <a:rPr lang="en-US" altLang="en-US" smtClean="0"/>
              <a:t>A fuzzy clustering can be converted to an exclusive clustering by assigning each object to the cluster in which its membership value is the highest.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Complete versus partial</a:t>
            </a:r>
          </a:p>
        </p:txBody>
      </p:sp>
      <p:sp>
        <p:nvSpPr>
          <p:cNvPr id="1433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 complete clustering assigns every object to a cluster.</a:t>
            </a:r>
          </a:p>
          <a:p>
            <a:r>
              <a:rPr lang="en-US" altLang="en-US" smtClean="0"/>
              <a:t>A partial clustering does not assign every object to a cluster.</a:t>
            </a:r>
          </a:p>
          <a:p>
            <a:r>
              <a:rPr lang="en-US" altLang="en-US" smtClean="0"/>
              <a:t>The motivation of partial clustering is that some objects in a data set may not belong to well-defined groups.</a:t>
            </a:r>
          </a:p>
          <a:p>
            <a:r>
              <a:rPr lang="en-US" altLang="en-US" smtClean="0"/>
              <a:t>Instead, they may represent noise or outliers.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K-means</a:t>
            </a:r>
          </a:p>
        </p:txBody>
      </p:sp>
      <p:sp>
        <p:nvSpPr>
          <p:cNvPr id="1536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K-means is a prototype-based clustering technique which creates a one-level partitioning of the data objects.</a:t>
            </a:r>
          </a:p>
          <a:p>
            <a:r>
              <a:rPr lang="en-US" altLang="en-US" dirty="0" smtClean="0"/>
              <a:t>Specifically, K-means defines a prototype in terms of the centroid of a group of points.</a:t>
            </a:r>
          </a:p>
          <a:p>
            <a:r>
              <a:rPr lang="en-US" altLang="en-US" dirty="0" smtClean="0"/>
              <a:t>K-means is typically applied to objects in a continuous 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dirty="0" smtClean="0"/>
              <a:t>-dimensional space.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K-means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basic K-means algorithm is summarized below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1. Select </a:t>
            </a:r>
            <a:r>
              <a:rPr lang="en-US" dirty="0"/>
              <a:t>K points as initial centroids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2. Repeat</a:t>
            </a:r>
            <a:endParaRPr lang="en-US" dirty="0"/>
          </a:p>
          <a:p>
            <a:pPr marL="900113" indent="-266700">
              <a:buFont typeface="Arial" charset="0"/>
              <a:buNone/>
              <a:defRPr/>
            </a:pPr>
            <a:r>
              <a:rPr lang="en-US" dirty="0" smtClean="0"/>
              <a:t>a. Form </a:t>
            </a:r>
            <a:r>
              <a:rPr lang="en-US" dirty="0"/>
              <a:t>K clusters by assigning each point to its closest centroid.</a:t>
            </a:r>
          </a:p>
          <a:p>
            <a:pPr marL="900113" indent="-266700">
              <a:buFont typeface="Arial" charset="0"/>
              <a:buNone/>
              <a:defRPr/>
            </a:pPr>
            <a:r>
              <a:rPr lang="en-US" dirty="0" smtClean="0"/>
              <a:t>b. </a:t>
            </a:r>
            <a:r>
              <a:rPr lang="en-US" dirty="0" err="1" smtClean="0"/>
              <a:t>Recompute</a:t>
            </a:r>
            <a:r>
              <a:rPr lang="en-US" dirty="0" smtClean="0"/>
              <a:t> </a:t>
            </a:r>
            <a:r>
              <a:rPr lang="en-US" dirty="0"/>
              <a:t>the centroid of each cluster.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3. Until </a:t>
            </a:r>
            <a:r>
              <a:rPr lang="en-US" dirty="0"/>
              <a:t>centroids do not change.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K-means</a:t>
            </a:r>
          </a:p>
        </p:txBody>
      </p:sp>
      <p:sp>
        <p:nvSpPr>
          <p:cNvPr id="1741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We first choose K initial centroids, where K is a user-defined parameter, namely, the number of clusters desired.</a:t>
            </a:r>
          </a:p>
          <a:p>
            <a:r>
              <a:rPr lang="en-US" altLang="en-US" dirty="0" smtClean="0"/>
              <a:t>Each point is then assigned to the closest centroid.</a:t>
            </a:r>
          </a:p>
          <a:p>
            <a:r>
              <a:rPr lang="en-US" altLang="en-US" dirty="0" smtClean="0"/>
              <a:t>Each collection of points assigned to a centroid is a cluster.</a:t>
            </a:r>
          </a:p>
          <a:p>
            <a:r>
              <a:rPr lang="en-US" altLang="en-US" dirty="0" smtClean="0"/>
              <a:t>The centroid of each cluster is then updated based on the points assigned to the cluster.</a:t>
            </a:r>
          </a:p>
          <a:p>
            <a:r>
              <a:rPr lang="en-US" altLang="en-US" dirty="0" smtClean="0"/>
              <a:t>We repeat the assignment and update steps until the centroids remain the same.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K-means</a:t>
            </a:r>
          </a:p>
        </p:txBody>
      </p:sp>
      <p:sp>
        <p:nvSpPr>
          <p:cNvPr id="1843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These steps are illustrated in the following figures.</a:t>
            </a:r>
          </a:p>
          <a:p>
            <a:r>
              <a:rPr lang="en-US" altLang="en-US" smtClean="0"/>
              <a:t>Starting from three centroids, the final clusters are found in four assignment-update steps.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27" y="2590800"/>
            <a:ext cx="732472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K-means</a:t>
            </a:r>
          </a:p>
        </p:txBody>
      </p:sp>
      <p:sp>
        <p:nvSpPr>
          <p:cNvPr id="2048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Each sub-figure shows</a:t>
            </a:r>
          </a:p>
          <a:p>
            <a:pPr lvl="1"/>
            <a:r>
              <a:rPr lang="en-US" altLang="en-US" smtClean="0"/>
              <a:t>The centroids at the start of the iteration and</a:t>
            </a:r>
          </a:p>
          <a:p>
            <a:pPr lvl="1"/>
            <a:r>
              <a:rPr lang="en-US" altLang="en-US" smtClean="0"/>
              <a:t>The assignment of the points to those centroids.</a:t>
            </a:r>
          </a:p>
          <a:p>
            <a:r>
              <a:rPr lang="en-US" altLang="en-US" smtClean="0"/>
              <a:t>The centroids are indicated by the “+” symbol.</a:t>
            </a:r>
          </a:p>
          <a:p>
            <a:r>
              <a:rPr lang="en-US" altLang="en-US" smtClean="0"/>
              <a:t>All points belonging to the same cluster have the same marker shape.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K-means</a:t>
            </a:r>
          </a:p>
        </p:txBody>
      </p:sp>
      <p:sp>
        <p:nvSpPr>
          <p:cNvPr id="2150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In the first step, points are assigned to the initial centroids, which are all in the largest group of points.</a:t>
            </a:r>
          </a:p>
          <a:p>
            <a:r>
              <a:rPr lang="en-US" altLang="en-US" smtClean="0"/>
              <a:t>After points are assigned to a centroid, the centroid is then updated.</a:t>
            </a:r>
          </a:p>
          <a:p>
            <a:r>
              <a:rPr lang="en-US" altLang="en-US" smtClean="0"/>
              <a:t>In the second step</a:t>
            </a:r>
          </a:p>
          <a:p>
            <a:pPr lvl="1"/>
            <a:r>
              <a:rPr lang="en-US" altLang="en-US" smtClean="0"/>
              <a:t>Points are assigned to the updated centroids and</a:t>
            </a:r>
          </a:p>
          <a:p>
            <a:pPr lvl="1"/>
            <a:r>
              <a:rPr lang="en-US" altLang="en-US" smtClean="0"/>
              <a:t>The centroids are updated again.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K-means</a:t>
            </a:r>
          </a:p>
        </p:txBody>
      </p:sp>
      <p:sp>
        <p:nvSpPr>
          <p:cNvPr id="2253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We can observe that two of the centroids move to the two small groups of points at the bottom of the figures.</a:t>
            </a:r>
          </a:p>
          <a:p>
            <a:r>
              <a:rPr lang="en-US" altLang="en-US" smtClean="0"/>
              <a:t>When the K-means algorithm terminates, the centroids have identified the natural groupings of points.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Cluster analysis</a:t>
            </a:r>
          </a:p>
        </p:txBody>
      </p:sp>
      <p:sp>
        <p:nvSpPr>
          <p:cNvPr id="512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Cluster analysis groups data objects based only on the attributes in the data.</a:t>
            </a:r>
          </a:p>
          <a:p>
            <a:r>
              <a:rPr lang="en-US" altLang="en-US" smtClean="0"/>
              <a:t>The main objective is that</a:t>
            </a:r>
          </a:p>
          <a:p>
            <a:pPr lvl="1"/>
            <a:r>
              <a:rPr lang="en-US" altLang="en-US" smtClean="0"/>
              <a:t>The objects within a group be similar to one another and</a:t>
            </a:r>
          </a:p>
          <a:p>
            <a:pPr lvl="1"/>
            <a:r>
              <a:rPr lang="en-US" altLang="en-US" smtClean="0"/>
              <a:t>They are different from the objects in the other groups.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Proximity measure</a:t>
            </a:r>
          </a:p>
        </p:txBody>
      </p:sp>
      <p:sp>
        <p:nvSpPr>
          <p:cNvPr id="2355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To assign a point to the closest centroid, we need a proximity measure that quantifies the notion of “closest”.</a:t>
            </a:r>
          </a:p>
          <a:p>
            <a:r>
              <a:rPr lang="en-US" altLang="en-US" dirty="0" smtClean="0"/>
              <a:t>Euclidean (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dirty="0" smtClean="0"/>
              <a:t>) distance is often used for data point in Euclidean space.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Proximity measure</a:t>
            </a:r>
          </a:p>
        </p:txBody>
      </p:sp>
      <p:sp>
        <p:nvSpPr>
          <p:cNvPr id="2457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goal of the clustering is typically expressed by an objective function.</a:t>
            </a:r>
          </a:p>
          <a:p>
            <a:r>
              <a:rPr lang="en-US" altLang="en-US" smtClean="0"/>
              <a:t>Consider data whose proximity measure is Euclidean distance.</a:t>
            </a:r>
          </a:p>
          <a:p>
            <a:r>
              <a:rPr lang="en-US" altLang="en-US" smtClean="0"/>
              <a:t>For our objective function, which measures the quality of a clustering, we can use the sum of the squared error (SSE).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Proximity measure</a:t>
            </a:r>
          </a:p>
        </p:txBody>
      </p:sp>
      <p:sp>
        <p:nvSpPr>
          <p:cNvPr id="2560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We calculate the Euclidean distance of each data point to its closest centroid.</a:t>
            </a:r>
          </a:p>
          <a:p>
            <a:r>
              <a:rPr lang="en-US" altLang="en-US" smtClean="0"/>
              <a:t>We then compute the total sum of the squared distances, which is also known as the sum of the squared error (SSE).</a:t>
            </a:r>
          </a:p>
          <a:p>
            <a:r>
              <a:rPr lang="en-US" altLang="en-US" smtClean="0"/>
              <a:t>A small value of SSE means that the prototypes (centroids) of this clustering are a better representation of the points in their cluster.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Proximity measure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SSE is defined as follows: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𝑆𝑆𝐸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1" i="0" smtClean="0">
                                  <a:latin typeface="Cambria Math"/>
                                </a:rPr>
                                <m:t>𝐱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>
                                          <a:latin typeface="Cambria Math"/>
                                        </a:rPr>
                                        <m:t>𝐱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0" smtClean="0">
                                              <a:latin typeface="Cambria Math"/>
                                            </a:rPr>
                                            <m:t>𝐜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/>
                  <a:t>In this equation</a:t>
                </a:r>
              </a:p>
              <a:p>
                <a:pPr lvl="1"/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b="0" dirty="0" smtClean="0"/>
                  <a:t> is a data object.</a:t>
                </a:r>
              </a:p>
              <a:p>
                <a:pPr lvl="1"/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 smtClean="0"/>
                  <a:t> is the </a:t>
                </a:r>
                <a:r>
                  <a:rPr lang="en-US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 err="1" smtClean="0"/>
                  <a:t>-th</a:t>
                </a:r>
                <a:r>
                  <a:rPr lang="en-US" dirty="0" smtClean="0"/>
                  <a:t> cluster.</a:t>
                </a:r>
              </a:p>
              <a:p>
                <a:pPr lvl="1"/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b="0" dirty="0" smtClean="0"/>
                  <a:t> is the centroid of cluster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b="0" dirty="0" smtClean="0"/>
                  <a:t>.</a:t>
                </a:r>
              </a:p>
              <a:p>
                <a:pPr lvl="1"/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dirty="0" smtClean="0"/>
                  <a:t> is the Euclidean (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 smtClean="0"/>
                  <a:t>) distance between two objects in Euclidean space.</a:t>
                </a:r>
                <a:endParaRPr lang="en-US" b="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Proximity measure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It can be shown that the mean of the data points in the cluster minimizes the SSE of the cluster.</a:t>
                </a:r>
              </a:p>
              <a:p>
                <a:r>
                  <a:rPr lang="en-US" dirty="0" smtClean="0"/>
                  <a:t>The centroid (mean) of the </a:t>
                </a:r>
                <a:r>
                  <a:rPr lang="en-US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 err="1" smtClean="0"/>
                  <a:t>-th</a:t>
                </a:r>
                <a:r>
                  <a:rPr lang="en-US" dirty="0" smtClean="0"/>
                  <a:t> cluster is defined as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/>
                            </a:rPr>
                            <m:t>𝐜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1">
                              <a:latin typeface="Cambria Math"/>
                            </a:rPr>
                            <m:t>𝐱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b="1" i="0" smtClean="0">
                              <a:latin typeface="Cambria Math"/>
                            </a:rPr>
                            <m:t>𝐱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In this equation,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 smtClean="0"/>
                  <a:t> is the number of objects in the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 err="1" smtClean="0"/>
                  <a:t>-th</a:t>
                </a:r>
                <a:r>
                  <a:rPr lang="en-US" dirty="0" smtClean="0"/>
                  <a:t> cluster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Proximity measure</a:t>
            </a:r>
          </a:p>
        </p:txBody>
      </p:sp>
      <p:sp>
        <p:nvSpPr>
          <p:cNvPr id="2867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Steps 2a and 2b of the K-means algorithm attempt to minimize the SSE.</a:t>
            </a:r>
          </a:p>
          <a:p>
            <a:r>
              <a:rPr lang="en-US" altLang="en-US" smtClean="0"/>
              <a:t>Step 2a forms clusters by assigning points to their nearest centroid, which minimizes the SSE for the given set of centroids.</a:t>
            </a:r>
          </a:p>
          <a:p>
            <a:r>
              <a:rPr lang="en-US" altLang="en-US" smtClean="0"/>
              <a:t>Step 2b recomputes the centroids so as to further minimize the SSE.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Choosing initial centroids</a:t>
            </a:r>
          </a:p>
        </p:txBody>
      </p:sp>
      <p:sp>
        <p:nvSpPr>
          <p:cNvPr id="2969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Choosing the proper initial centroids is the key step of the basic K-means procedure.</a:t>
            </a:r>
          </a:p>
          <a:p>
            <a:r>
              <a:rPr lang="en-US" altLang="en-US" smtClean="0"/>
              <a:t>A common approach is to choose the initial centroids randomly.</a:t>
            </a:r>
          </a:p>
          <a:p>
            <a:r>
              <a:rPr lang="en-US" altLang="en-US" smtClean="0"/>
              <a:t>Randomly selected initial centroids may be poor choices.</a:t>
            </a:r>
          </a:p>
          <a:p>
            <a:r>
              <a:rPr lang="en-US" altLang="en-US" smtClean="0"/>
              <a:t>This is illustrated in the following figures.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Choosing initial centroids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952625"/>
            <a:ext cx="76962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Choosing initial centroids</a:t>
            </a:r>
          </a:p>
        </p:txBody>
      </p:sp>
      <p:sp>
        <p:nvSpPr>
          <p:cNvPr id="317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One technique that is commonly used to address the problem of choosing initial centroids is to perform multiple runs.</a:t>
            </a:r>
          </a:p>
          <a:p>
            <a:r>
              <a:rPr lang="en-US" altLang="en-US" smtClean="0"/>
              <a:t>Each run uses a different set of randomly chosen initial centroids.</a:t>
            </a:r>
          </a:p>
          <a:p>
            <a:r>
              <a:rPr lang="en-US" altLang="en-US" smtClean="0"/>
              <a:t>We then choose the set of clusters with the minimum SSE.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Outliers</a:t>
            </a:r>
          </a:p>
        </p:txBody>
      </p:sp>
      <p:sp>
        <p:nvSpPr>
          <p:cNvPr id="3277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When the Euclidean distance is used, outliers can influence the clusters that are found.</a:t>
            </a:r>
          </a:p>
          <a:p>
            <a:r>
              <a:rPr lang="en-US" altLang="en-US" smtClean="0"/>
              <a:t>When outliers are present, the resulting cluster centroids may not be as representative as they otherwise would be.</a:t>
            </a:r>
          </a:p>
          <a:p>
            <a:r>
              <a:rPr lang="en-US" altLang="en-US" smtClean="0"/>
              <a:t>The SSE will be higher as well.</a:t>
            </a:r>
          </a:p>
          <a:p>
            <a:r>
              <a:rPr lang="en-US" altLang="en-US" smtClean="0"/>
              <a:t>Because of this, it is often useful to discover outliers and eliminate them beforehand.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Cluster analysis</a:t>
            </a:r>
          </a:p>
        </p:txBody>
      </p:sp>
      <p:sp>
        <p:nvSpPr>
          <p:cNvPr id="61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Cluster analysis is important in the following areas:</a:t>
            </a:r>
          </a:p>
          <a:p>
            <a:pPr lvl="1"/>
            <a:r>
              <a:rPr lang="en-US" altLang="en-US" smtClean="0"/>
              <a:t>Biology</a:t>
            </a:r>
          </a:p>
          <a:p>
            <a:pPr lvl="1"/>
            <a:r>
              <a:rPr lang="en-US" altLang="en-US" smtClean="0"/>
              <a:t>Information retrieval</a:t>
            </a:r>
          </a:p>
          <a:p>
            <a:pPr lvl="1"/>
            <a:r>
              <a:rPr lang="en-US" altLang="en-US" smtClean="0"/>
              <a:t>Medicine</a:t>
            </a:r>
          </a:p>
          <a:p>
            <a:pPr lvl="1"/>
            <a:r>
              <a:rPr lang="en-US" altLang="en-US" smtClean="0"/>
              <a:t>Business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Outliers</a:t>
            </a:r>
          </a:p>
        </p:txBody>
      </p:sp>
      <p:sp>
        <p:nvSpPr>
          <p:cNvPr id="3379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To identify the outliers, we can keep track of the contribution of each point to the SSE.</a:t>
            </a:r>
          </a:p>
          <a:p>
            <a:r>
              <a:rPr lang="en-US" altLang="en-US" smtClean="0"/>
              <a:t>We then eliminate those points with unusually high contributions to the SSE.</a:t>
            </a:r>
          </a:p>
          <a:p>
            <a:r>
              <a:rPr lang="en-US" altLang="en-US" smtClean="0"/>
              <a:t>We may also want to eliminate small clusters, since they frequently represent groups of outliers.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Post-processing</a:t>
            </a:r>
          </a:p>
        </p:txBody>
      </p:sp>
      <p:sp>
        <p:nvSpPr>
          <p:cNvPr id="3481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Two post-processing strategies that decrease the SSE by increasing the number of clusters are</a:t>
            </a:r>
          </a:p>
          <a:p>
            <a:pPr lvl="1"/>
            <a:r>
              <a:rPr lang="en-US" altLang="en-US" smtClean="0"/>
              <a:t>Split a cluster</a:t>
            </a:r>
          </a:p>
          <a:p>
            <a:pPr lvl="2"/>
            <a:r>
              <a:rPr lang="en-US" altLang="en-US" smtClean="0"/>
              <a:t>The cluster with the largest SSE is usually chosen.</a:t>
            </a:r>
          </a:p>
          <a:p>
            <a:pPr lvl="1"/>
            <a:r>
              <a:rPr lang="en-US" altLang="en-US" smtClean="0"/>
              <a:t>Introduce a new cluster centroid</a:t>
            </a:r>
          </a:p>
          <a:p>
            <a:pPr lvl="2"/>
            <a:r>
              <a:rPr lang="en-US" altLang="en-US" smtClean="0"/>
              <a:t>Often the point that is farthest from its associated cluster center is chosen.</a:t>
            </a:r>
          </a:p>
          <a:p>
            <a:pPr lvl="1"/>
            <a:r>
              <a:rPr lang="en-US" altLang="en-US" smtClean="0"/>
              <a:t>We can determine this if we keep track of the contribution of each point to the SSE.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Post-processing</a:t>
            </a:r>
          </a:p>
        </p:txBody>
      </p:sp>
      <p:sp>
        <p:nvSpPr>
          <p:cNvPr id="3584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Two post-processing strategies that decrease the number of clusters, while trying to minimize the increase in total SSE, are</a:t>
            </a:r>
          </a:p>
          <a:p>
            <a:pPr lvl="1"/>
            <a:r>
              <a:rPr lang="en-US" altLang="en-US" dirty="0" smtClean="0"/>
              <a:t>Disperse a cluster</a:t>
            </a:r>
          </a:p>
          <a:p>
            <a:pPr lvl="2"/>
            <a:r>
              <a:rPr lang="en-US" altLang="en-US" dirty="0" smtClean="0"/>
              <a:t>This is accomplished by removing the centroid that corresponds to the cluster.</a:t>
            </a:r>
          </a:p>
          <a:p>
            <a:pPr lvl="2"/>
            <a:r>
              <a:rPr lang="en-US" altLang="en-US" dirty="0" smtClean="0"/>
              <a:t>The points in that cluster are then re-assigned to other clusters.</a:t>
            </a:r>
          </a:p>
          <a:p>
            <a:pPr lvl="2"/>
            <a:r>
              <a:rPr lang="en-US" altLang="en-US" dirty="0" smtClean="0"/>
              <a:t>The cluster that is dispersed should be the one that increases the total SSE the least.</a:t>
            </a:r>
          </a:p>
          <a:p>
            <a:pPr lvl="1"/>
            <a:r>
              <a:rPr lang="en-US" altLang="en-US" dirty="0" smtClean="0"/>
              <a:t>Merge two clusters</a:t>
            </a:r>
          </a:p>
          <a:p>
            <a:pPr lvl="2"/>
            <a:r>
              <a:rPr lang="en-US" altLang="en-US" dirty="0" smtClean="0"/>
              <a:t>We can merge the two clusters that result in the smallest increase in total SSE.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Bisecting K-means</a:t>
            </a:r>
          </a:p>
        </p:txBody>
      </p:sp>
      <p:sp>
        <p:nvSpPr>
          <p:cNvPr id="3686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Bisecting K-means algorithm is an extension of the basic K-means algorithm.</a:t>
            </a:r>
          </a:p>
          <a:p>
            <a:r>
              <a:rPr lang="en-US" altLang="en-US" smtClean="0"/>
              <a:t>The main steps of the algorithm are described as follows</a:t>
            </a:r>
          </a:p>
          <a:p>
            <a:pPr lvl="1"/>
            <a:r>
              <a:rPr lang="en-US" altLang="en-US" smtClean="0"/>
              <a:t>To obtain K clusters, split the set of all points into two clusters.</a:t>
            </a:r>
          </a:p>
          <a:p>
            <a:pPr lvl="1"/>
            <a:r>
              <a:rPr lang="en-US" altLang="en-US" smtClean="0"/>
              <a:t>Select one of these clusters to split.</a:t>
            </a:r>
          </a:p>
          <a:p>
            <a:pPr lvl="1"/>
            <a:r>
              <a:rPr lang="en-US" altLang="en-US" smtClean="0"/>
              <a:t>Continue the process until K clusters have been produced.</a:t>
            </a:r>
          </a:p>
          <a:p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Bisecting K-means</a:t>
            </a:r>
          </a:p>
        </p:txBody>
      </p:sp>
      <p:sp>
        <p:nvSpPr>
          <p:cNvPr id="3789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600" dirty="0" smtClean="0"/>
              <a:t>There are a number of different ways to choose which cluster to split.</a:t>
            </a:r>
          </a:p>
          <a:p>
            <a:pPr lvl="1"/>
            <a:r>
              <a:rPr lang="en-US" altLang="en-US" sz="2200" dirty="0" smtClean="0"/>
              <a:t>We can choose the largest cluster at each step.</a:t>
            </a:r>
          </a:p>
          <a:p>
            <a:pPr lvl="1"/>
            <a:r>
              <a:rPr lang="en-US" altLang="en-US" sz="2200" dirty="0" smtClean="0"/>
              <a:t>We can also choose the one with the largest SSE.</a:t>
            </a:r>
          </a:p>
          <a:p>
            <a:pPr lvl="1"/>
            <a:r>
              <a:rPr lang="en-US" altLang="en-US" sz="2200" dirty="0" smtClean="0"/>
              <a:t>We can also use a criterion based on both size and SSE.</a:t>
            </a:r>
          </a:p>
          <a:p>
            <a:r>
              <a:rPr lang="en-US" altLang="en-US" sz="2600" dirty="0" smtClean="0"/>
              <a:t>Different choices result in different clusters.</a:t>
            </a:r>
          </a:p>
          <a:p>
            <a:r>
              <a:rPr lang="en-US" altLang="en-US" sz="2600" dirty="0" smtClean="0"/>
              <a:t>We often refine the resulting clusters by using their centroids as the initial centroids for the basic K-means algorithm.</a:t>
            </a:r>
          </a:p>
          <a:p>
            <a:r>
              <a:rPr lang="en-US" altLang="en-US" sz="2600" dirty="0" smtClean="0"/>
              <a:t>The bisecting K-means algorithm is illustrated in the following figure.</a:t>
            </a:r>
          </a:p>
          <a:p>
            <a:endParaRPr lang="en-US" altLang="en-US" dirty="0" smtClean="0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Bisecting K-means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2214563"/>
            <a:ext cx="73247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Limitations of K-means</a:t>
            </a:r>
          </a:p>
        </p:txBody>
      </p:sp>
      <p:sp>
        <p:nvSpPr>
          <p:cNvPr id="3993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K-means and its variations have a number of limitations with respect to finding different types of clusters.</a:t>
            </a:r>
          </a:p>
          <a:p>
            <a:r>
              <a:rPr lang="en-US" altLang="en-US" dirty="0" smtClean="0"/>
              <a:t>In particular, K-means has difficulty detecting clusters with non-spherical shapes or widely different sizes or densities.</a:t>
            </a:r>
          </a:p>
          <a:p>
            <a:r>
              <a:rPr lang="en-US" altLang="en-US" dirty="0" smtClean="0"/>
              <a:t>This is because K-means is designed to look for globular clusters of similar sizes and densities, or clusters that are well separated.</a:t>
            </a:r>
          </a:p>
          <a:p>
            <a:r>
              <a:rPr lang="en-US" altLang="en-US" dirty="0" smtClean="0"/>
              <a:t>This is illustrated in the following examples.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Limitations of K-means</a:t>
            </a:r>
          </a:p>
        </p:txBody>
      </p:sp>
      <p:sp>
        <p:nvSpPr>
          <p:cNvPr id="4096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600" dirty="0" smtClean="0"/>
              <a:t>In this example, K-means cannot find the three natural clusters because one of the clusters is much larger than the other two.</a:t>
            </a:r>
          </a:p>
          <a:p>
            <a:r>
              <a:rPr lang="en-US" altLang="en-US" sz="2600" dirty="0" smtClean="0"/>
              <a:t>As a result, the largest cluster is divided into sub-clusters.</a:t>
            </a:r>
          </a:p>
          <a:p>
            <a:r>
              <a:rPr lang="en-US" altLang="en-US" sz="2600" dirty="0" smtClean="0"/>
              <a:t>At the same time, one of the smaller clusters is combined with a portion of the largest cluster.</a:t>
            </a:r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990" y="3733800"/>
            <a:ext cx="7010400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Limitations of K-means</a:t>
            </a:r>
          </a:p>
        </p:txBody>
      </p:sp>
      <p:sp>
        <p:nvSpPr>
          <p:cNvPr id="4198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In this example, K-means fails to find the three natural clusters.</a:t>
            </a:r>
          </a:p>
          <a:p>
            <a:r>
              <a:rPr lang="en-US" altLang="en-US" smtClean="0"/>
              <a:t>This is because the two smaller clusters are much denser than the largest cluster.</a:t>
            </a:r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52" y="2895600"/>
            <a:ext cx="76866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Limitations of K-means</a:t>
            </a:r>
          </a:p>
        </p:txBody>
      </p:sp>
      <p:sp>
        <p:nvSpPr>
          <p:cNvPr id="4301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In this example, K-means finds two clusters that mix portions of the two natural clusters.</a:t>
            </a:r>
          </a:p>
          <a:p>
            <a:r>
              <a:rPr lang="en-US" altLang="en-US" smtClean="0"/>
              <a:t>This is because the shape of the natural clusters is not globular.</a:t>
            </a: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90" y="2743200"/>
            <a:ext cx="76200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Cluster analysis</a:t>
            </a:r>
          </a:p>
        </p:txBody>
      </p:sp>
      <p:sp>
        <p:nvSpPr>
          <p:cNvPr id="717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Cluster analysis provides an abstraction from individual data objects to the clusters in which those data objects reside.</a:t>
            </a:r>
          </a:p>
          <a:p>
            <a:r>
              <a:rPr lang="en-US" altLang="en-US" smtClean="0"/>
              <a:t>Some clustering techniques characterize each cluster in terms of a cluster prototype.</a:t>
            </a:r>
          </a:p>
          <a:p>
            <a:r>
              <a:rPr lang="en-US" altLang="en-US" smtClean="0"/>
              <a:t>The prototype is a data object that is representative of the other objects in the cluster.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Hierarchical clustering</a:t>
            </a:r>
          </a:p>
        </p:txBody>
      </p:sp>
      <p:sp>
        <p:nvSpPr>
          <p:cNvPr id="512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 hierarchical clustering is a set of nested clusters that are organized as a tree.</a:t>
            </a:r>
          </a:p>
          <a:p>
            <a:r>
              <a:rPr lang="en-US" altLang="en-US" smtClean="0"/>
              <a:t>There are two basic approaches for generating a hierarchical clustering</a:t>
            </a:r>
          </a:p>
          <a:p>
            <a:pPr lvl="1"/>
            <a:r>
              <a:rPr lang="en-US" altLang="en-US" smtClean="0"/>
              <a:t>Agglomerative</a:t>
            </a:r>
          </a:p>
          <a:p>
            <a:pPr lvl="1"/>
            <a:r>
              <a:rPr lang="en-US" altLang="en-US" smtClean="0"/>
              <a:t>Divisive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Hierarchical clustering</a:t>
            </a:r>
          </a:p>
        </p:txBody>
      </p:sp>
      <p:sp>
        <p:nvSpPr>
          <p:cNvPr id="61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In agglomerative hierarchical clustering, we start with the points as individual clusters.</a:t>
            </a:r>
          </a:p>
          <a:p>
            <a:r>
              <a:rPr lang="en-US" altLang="en-US" smtClean="0"/>
              <a:t>At each step, we merge the closest pair of clusters.</a:t>
            </a:r>
          </a:p>
          <a:p>
            <a:r>
              <a:rPr lang="en-US" altLang="en-US" smtClean="0"/>
              <a:t>This requires defining a notion of cluster proximity.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3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Hierarchical clustering</a:t>
            </a:r>
          </a:p>
        </p:txBody>
      </p:sp>
      <p:sp>
        <p:nvSpPr>
          <p:cNvPr id="717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In divisive hierarchical clustering, we start with one, all-inclusive cluster.</a:t>
            </a:r>
          </a:p>
          <a:p>
            <a:r>
              <a:rPr lang="en-US" altLang="en-US" dirty="0" smtClean="0"/>
              <a:t>At each step, we split a cluster.</a:t>
            </a:r>
          </a:p>
          <a:p>
            <a:r>
              <a:rPr lang="en-US" altLang="en-US" dirty="0" smtClean="0"/>
              <a:t>This process continues until only singleton clusters of individual points remain.</a:t>
            </a:r>
          </a:p>
          <a:p>
            <a:r>
              <a:rPr lang="en-US" altLang="en-US" dirty="0" smtClean="0"/>
              <a:t>In this case, we need to decide</a:t>
            </a:r>
          </a:p>
          <a:p>
            <a:pPr lvl="1"/>
            <a:r>
              <a:rPr lang="en-US" altLang="en-US" smtClean="0"/>
              <a:t>Which cluster to split at each step and</a:t>
            </a:r>
          </a:p>
          <a:p>
            <a:pPr lvl="1"/>
            <a:r>
              <a:rPr lang="en-US" altLang="en-US" dirty="0" smtClean="0"/>
              <a:t>How to do the splitting.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2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Hierarchical clustering</a:t>
            </a:r>
          </a:p>
        </p:txBody>
      </p:sp>
      <p:sp>
        <p:nvSpPr>
          <p:cNvPr id="819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 hierarchical clustering is often displayed graphically using a tree-like diagram called the dendrogram.</a:t>
            </a:r>
          </a:p>
          <a:p>
            <a:r>
              <a:rPr lang="en-US" altLang="en-US" smtClean="0"/>
              <a:t>The dendrogram displays both</a:t>
            </a:r>
          </a:p>
          <a:p>
            <a:pPr lvl="1"/>
            <a:r>
              <a:rPr lang="en-US" altLang="en-US" smtClean="0"/>
              <a:t>the cluster-subcluster relationships and</a:t>
            </a:r>
          </a:p>
          <a:p>
            <a:pPr lvl="1"/>
            <a:r>
              <a:rPr lang="en-US" altLang="en-US" smtClean="0"/>
              <a:t>the order in which the clusters are merged (agglomerative) or split (divisive).</a:t>
            </a:r>
          </a:p>
          <a:p>
            <a:r>
              <a:rPr lang="en-US" altLang="en-US" smtClean="0"/>
              <a:t>For sets of 2-D points, a hierarchical clustering can also be graphically represented using a nested cluster diagram.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894" y="4100761"/>
            <a:ext cx="588645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91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Hierarchical clustering</a:t>
            </a:r>
            <a:endParaRPr lang="en-US" dirty="0"/>
          </a:p>
        </p:txBody>
      </p:sp>
      <p:sp>
        <p:nvSpPr>
          <p:cNvPr id="1024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basic agglomerative hierarchical clustering algorithm is summarized as follows</a:t>
            </a:r>
          </a:p>
          <a:p>
            <a:pPr lvl="1"/>
            <a:r>
              <a:rPr lang="en-US" altLang="en-US" smtClean="0"/>
              <a:t>Compute the proximity matrix.</a:t>
            </a:r>
          </a:p>
          <a:p>
            <a:pPr lvl="1"/>
            <a:r>
              <a:rPr lang="en-US" altLang="en-US" smtClean="0"/>
              <a:t>Repeat</a:t>
            </a:r>
          </a:p>
          <a:p>
            <a:pPr lvl="2"/>
            <a:r>
              <a:rPr lang="en-US" altLang="en-US" smtClean="0"/>
              <a:t>Merge the closest two clusters</a:t>
            </a:r>
          </a:p>
          <a:p>
            <a:pPr lvl="2"/>
            <a:r>
              <a:rPr lang="en-US" altLang="en-US" smtClean="0"/>
              <a:t>Update the proximity matrix to reflect the proximity between the new cluster and the original clusters.</a:t>
            </a:r>
          </a:p>
          <a:p>
            <a:pPr lvl="1"/>
            <a:r>
              <a:rPr lang="en-US" altLang="en-US" smtClean="0"/>
              <a:t>Until only one cluster remains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3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Hierarchical clustering</a:t>
            </a:r>
          </a:p>
        </p:txBody>
      </p:sp>
      <p:sp>
        <p:nvSpPr>
          <p:cNvPr id="1126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Different definitions of cluster proximity leads to different versions of hierarchical clustering.</a:t>
            </a:r>
          </a:p>
          <a:p>
            <a:r>
              <a:rPr lang="en-US" altLang="en-US" smtClean="0"/>
              <a:t>These versions include</a:t>
            </a:r>
          </a:p>
          <a:p>
            <a:pPr lvl="1"/>
            <a:r>
              <a:rPr lang="en-US" altLang="en-US" smtClean="0"/>
              <a:t>Single link or MIN</a:t>
            </a:r>
          </a:p>
          <a:p>
            <a:pPr lvl="1"/>
            <a:r>
              <a:rPr lang="en-US" altLang="en-US" smtClean="0"/>
              <a:t>Complete link or MAX</a:t>
            </a:r>
          </a:p>
          <a:p>
            <a:pPr lvl="1"/>
            <a:r>
              <a:rPr lang="en-US" altLang="en-US" smtClean="0"/>
              <a:t>Group average</a:t>
            </a:r>
          </a:p>
          <a:p>
            <a:pPr lvl="1"/>
            <a:r>
              <a:rPr lang="en-US" altLang="en-US" smtClean="0"/>
              <a:t>Ward’s method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6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Hierarchical clustering</a:t>
            </a:r>
          </a:p>
        </p:txBody>
      </p:sp>
      <p:sp>
        <p:nvSpPr>
          <p:cNvPr id="1229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We consider the following set of data points.</a:t>
            </a:r>
          </a:p>
          <a:p>
            <a:r>
              <a:rPr lang="en-US" altLang="en-US" smtClean="0"/>
              <a:t>The Euclidean distance matrix for these data points is shown in the following slide.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00400"/>
            <a:ext cx="70580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Hierarchical clustering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4" t="15212" r="5226"/>
          <a:stretch/>
        </p:blipFill>
        <p:spPr bwMode="auto">
          <a:xfrm>
            <a:off x="1600200" y="2667000"/>
            <a:ext cx="5959098" cy="258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3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Single link</a:t>
            </a:r>
          </a:p>
        </p:txBody>
      </p:sp>
      <p:sp>
        <p:nvSpPr>
          <p:cNvPr id="1433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We now consider the single link or MIN version of hierarchical clustering.</a:t>
            </a:r>
          </a:p>
          <a:p>
            <a:r>
              <a:rPr lang="en-US" altLang="en-US" smtClean="0"/>
              <a:t>In this case, the proximity of two clusters is defined as the minimum of the distance between any two points in the two different clusters.</a:t>
            </a:r>
          </a:p>
          <a:p>
            <a:r>
              <a:rPr lang="en-US" altLang="en-US" smtClean="0"/>
              <a:t>This technique is good at handling non-elliptical shapes.</a:t>
            </a:r>
          </a:p>
          <a:p>
            <a:r>
              <a:rPr lang="en-US" altLang="en-US" smtClean="0"/>
              <a:t>However, it is sensitive to noise and outliers.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38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Single link</a:t>
            </a:r>
          </a:p>
        </p:txBody>
      </p:sp>
      <p:sp>
        <p:nvSpPr>
          <p:cNvPr id="1536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following figure shows the result of applying single link technique to our example data.</a:t>
            </a:r>
          </a:p>
          <a:p>
            <a:r>
              <a:rPr lang="en-US" altLang="en-US" smtClean="0"/>
              <a:t>The left figure shows the nested clusters as a sequence of nested ellipses.</a:t>
            </a:r>
          </a:p>
          <a:p>
            <a:r>
              <a:rPr lang="en-US" altLang="en-US" smtClean="0"/>
              <a:t>The numbers associated with the ellipses indicate the order of the clustering.</a:t>
            </a:r>
          </a:p>
          <a:p>
            <a:r>
              <a:rPr lang="en-US" altLang="en-US" smtClean="0"/>
              <a:t>The right figure shows the same information in the form of a dendrogram.</a:t>
            </a:r>
          </a:p>
          <a:p>
            <a:r>
              <a:rPr lang="en-US" altLang="en-US" smtClean="0"/>
              <a:t>The height at which two clusters are merged in the dendrogram reflects the distance of the two clusters.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Different types of clusterings</a:t>
            </a:r>
          </a:p>
        </p:txBody>
      </p:sp>
      <p:sp>
        <p:nvSpPr>
          <p:cNvPr id="819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We consider the following types of clusterings</a:t>
            </a:r>
          </a:p>
          <a:p>
            <a:pPr lvl="1"/>
            <a:r>
              <a:rPr lang="en-US" altLang="en-US" smtClean="0"/>
              <a:t>Partitional versus hierarchical</a:t>
            </a:r>
          </a:p>
          <a:p>
            <a:pPr lvl="1"/>
            <a:r>
              <a:rPr lang="en-US" altLang="en-US" smtClean="0"/>
              <a:t>Exclusive versus fuzzy</a:t>
            </a:r>
          </a:p>
          <a:p>
            <a:pPr lvl="1"/>
            <a:r>
              <a:rPr lang="en-US" altLang="en-US" smtClean="0"/>
              <a:t>Complete versus partial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Single link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2038350"/>
            <a:ext cx="680085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5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Single link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For example, we see that the distance between points 3 and 6 is 0.11.</a:t>
                </a:r>
              </a:p>
              <a:p>
                <a:r>
                  <a:rPr lang="en-US" dirty="0" smtClean="0"/>
                  <a:t>That is the height at which they are joined into one cluster in the </a:t>
                </a:r>
                <a:r>
                  <a:rPr lang="en-US" dirty="0" err="1" smtClean="0"/>
                  <a:t>dendrogram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As another example, the distance between clusters {3,6} and {2,5} is </a:t>
                </a:r>
              </a:p>
              <a:p>
                <a:endParaRPr lang="en-US" sz="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3,6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2,5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min</m:t>
                      </m:r>
                      <m:r>
                        <a:rPr lang="en-US" b="0" i="1" smtClean="0">
                          <a:latin typeface="Cambria Math"/>
                        </a:rPr>
                        <m:t>⁡(</m:t>
                      </m:r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3,2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6,2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3,5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6,5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0.15,0.25,0.28,0.39</m:t>
                            </m:r>
                          </m:e>
                        </m:d>
                      </m:e>
                    </m:func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=0.15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4" t="15212" r="5226"/>
          <a:stretch/>
        </p:blipFill>
        <p:spPr bwMode="auto">
          <a:xfrm>
            <a:off x="1750062" y="3806539"/>
            <a:ext cx="5959098" cy="258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58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Complete link</a:t>
            </a:r>
          </a:p>
        </p:txBody>
      </p:sp>
      <p:sp>
        <p:nvSpPr>
          <p:cNvPr id="1843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We now consider the complete link or MAX version of hierarchical clustering.</a:t>
            </a:r>
          </a:p>
          <a:p>
            <a:r>
              <a:rPr lang="en-US" altLang="en-US" dirty="0" smtClean="0"/>
              <a:t>In this case, the proximity of two clusters is defined as the maximum of the distance between any two points in the two different clusters.</a:t>
            </a:r>
          </a:p>
          <a:p>
            <a:r>
              <a:rPr lang="en-US" altLang="en-US" dirty="0" smtClean="0"/>
              <a:t>Complete link is less susceptible to noise and outliers.</a:t>
            </a:r>
          </a:p>
          <a:p>
            <a:r>
              <a:rPr lang="en-US" altLang="en-US" dirty="0" smtClean="0"/>
              <a:t>However, it tends to produce clusters with globular shapes.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1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Complete link</a:t>
            </a:r>
          </a:p>
        </p:txBody>
      </p:sp>
      <p:sp>
        <p:nvSpPr>
          <p:cNvPr id="1945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following figure shows the results of applying the complete link approach to our sample data points.</a:t>
            </a:r>
          </a:p>
          <a:p>
            <a:r>
              <a:rPr lang="en-US" altLang="en-US" dirty="0" smtClean="0"/>
              <a:t>As with single link, points 3 and 6 are merged first.</a:t>
            </a:r>
          </a:p>
          <a:p>
            <a:r>
              <a:rPr lang="en-US" altLang="en-US" dirty="0" smtClean="0"/>
              <a:t>However, {3,6} is merged with {4}, instead of {2,5} or {1}.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0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Complete link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05025"/>
            <a:ext cx="68580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2186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Complete link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This can be explained by the following calculations</a:t>
                </a:r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3,6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3,4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6,4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2400" b="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0.15,0.22</m:t>
                            </m:r>
                          </m:e>
                        </m:d>
                      </m:e>
                    </m:func>
                  </m:oMath>
                </a14:m>
                <a:endParaRPr lang="en-US" sz="2400" b="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=0.22</m:t>
                    </m:r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3,6</m:t>
                              </m:r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2,5</m:t>
                              </m:r>
                            </m:e>
                          </m:d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3,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6,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3,5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6,5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                   </a:t>
                </a:r>
                <a:r>
                  <a:rPr lang="en-US" sz="2400" dirty="0" smtClean="0"/>
                  <a:t>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0.15,0.2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5,0.28,0.39</m:t>
                            </m:r>
                          </m:e>
                        </m:d>
                      </m:e>
                    </m:func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                   </a:t>
                </a:r>
                <a:r>
                  <a:rPr lang="en-US" sz="2400" dirty="0" smtClean="0"/>
                  <a:t>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=0.</m:t>
                    </m:r>
                    <m:r>
                      <a:rPr lang="en-US" sz="2400" b="0" i="1" smtClean="0">
                        <a:latin typeface="Cambria Math"/>
                      </a:rPr>
                      <m:t>39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3,6</m:t>
                              </m:r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3,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6,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                   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0.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22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,0.2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3</m:t>
                            </m:r>
                          </m:e>
                        </m:d>
                      </m:e>
                    </m:func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  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=0.2</m:t>
                    </m:r>
                  </m:oMath>
                </a14:m>
                <a:r>
                  <a:rPr lang="en-US" sz="2400" dirty="0" smtClean="0"/>
                  <a:t>3</a:t>
                </a:r>
                <a:endParaRPr lang="en-US" sz="2400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  <a:blipFill rotWithShape="1">
                <a:blip r:embed="rId2"/>
                <a:stretch>
                  <a:fillRect l="-1259" t="-1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3061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Group average</a:t>
            </a:r>
          </a:p>
        </p:txBody>
      </p:sp>
      <p:sp>
        <p:nvSpPr>
          <p:cNvPr id="2253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We now consider the group average version of hierarchical clustering.</a:t>
            </a:r>
          </a:p>
          <a:p>
            <a:r>
              <a:rPr lang="en-US" altLang="en-US" smtClean="0"/>
              <a:t>In this case, the proximity of two clusters is defined as the average pairwise proximity among all pairs of points in the different clusters.</a:t>
            </a:r>
          </a:p>
          <a:p>
            <a:r>
              <a:rPr lang="en-US" altLang="en-US" smtClean="0"/>
              <a:t>This is an intermediate approach between the single and complete link approaches.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5810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Group average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consider two clusters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 smtClean="0"/>
                  <a:t> and </a:t>
                </a:r>
                <a:r>
                  <a:rPr lang="en-US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dirty="0" smtClean="0"/>
                  <a:t>, which are of sizes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 smtClean="0"/>
                  <a:t> and </a:t>
                </a:r>
                <a:r>
                  <a:rPr lang="en-US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dirty="0" smtClean="0"/>
                  <a:t> respectively.</a:t>
                </a:r>
              </a:p>
              <a:p>
                <a:r>
                  <a:rPr lang="en-US" dirty="0" smtClean="0"/>
                  <a:t>The distance between the two clusters can be expressed by the following equation</a:t>
                </a:r>
              </a:p>
              <a:p>
                <a:endParaRPr lang="en-US" sz="8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1" i="0" smtClean="0">
                                  <a:latin typeface="Cambria Math"/>
                                </a:rPr>
                                <m:t>𝐱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1" i="0" smtClean="0">
                                  <a:latin typeface="Cambria Math"/>
                                </a:rPr>
                                <m:t>𝐲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0" smtClean="0">
                                      <a:latin typeface="Cambria Math"/>
                                    </a:rPr>
                                    <m:t>𝐱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1" i="0" smtClean="0">
                                      <a:latin typeface="Cambria Math"/>
                                    </a:rPr>
                                    <m:t>𝐲</m:t>
                                  </m:r>
                                </m:e>
                              </m:d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18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Group average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sz="2600" dirty="0" smtClean="0"/>
                  <a:t>The following figure shows the results of applying the group average to our sample data.</a:t>
                </a:r>
              </a:p>
              <a:p>
                <a:r>
                  <a:rPr lang="en-US" sz="2600" dirty="0" smtClean="0"/>
                  <a:t>The distance between some of the clusters are calculated as follows: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3,6,4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0.22+0.37+0.23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3×1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=0.27</m:t>
                      </m:r>
                    </m:oMath>
                  </m:oMathPara>
                </a14:m>
                <a:endParaRPr lang="en-US" sz="2200" dirty="0" smtClean="0"/>
              </a:p>
              <a:p>
                <a:pPr marL="0" indent="0">
                  <a:buNone/>
                </a:pPr>
                <a:endParaRPr lang="en-US" sz="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</m:d>
                          <m:r>
                            <a:rPr lang="en-US" sz="2200" i="1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sz="2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</a:rPr>
                            <m:t>0.2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US" sz="2200" i="1">
                              <a:latin typeface="Cambria Math"/>
                            </a:rPr>
                            <m:t>+0.3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200" i="1">
                              <a:latin typeface="Cambria Math"/>
                            </a:rPr>
                            <m:t>×1</m:t>
                          </m:r>
                        </m:den>
                      </m:f>
                      <m:r>
                        <a:rPr lang="en-US" sz="2200" i="1">
                          <a:latin typeface="Cambria Math"/>
                        </a:rPr>
                        <m:t>=0.2</m:t>
                      </m:r>
                      <m:r>
                        <a:rPr lang="en-US" sz="2200" b="0" i="1" smtClean="0">
                          <a:latin typeface="Cambria Math"/>
                        </a:rPr>
                        <m:t>9</m:t>
                      </m:r>
                    </m:oMath>
                  </m:oMathPara>
                </a14:m>
                <a:endParaRPr lang="en-US" sz="2200" dirty="0"/>
              </a:p>
              <a:p>
                <a:pPr marL="0" indent="0">
                  <a:buNone/>
                </a:pPr>
                <a:endParaRPr lang="en-US" sz="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3,6,4</m:t>
                              </m:r>
                            </m:e>
                          </m:d>
                          <m:r>
                            <a:rPr lang="en-US" sz="2200" i="1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2,5</m:t>
                              </m:r>
                            </m:e>
                          </m:d>
                        </m:e>
                      </m:d>
                      <m:r>
                        <a:rPr lang="en-US" sz="2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0.15+</m:t>
                          </m:r>
                          <m:r>
                            <a:rPr lang="en-US" sz="2200" i="1">
                              <a:latin typeface="Cambria Math"/>
                            </a:rPr>
                            <m:t>0.2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8+0.25+0.39</m:t>
                          </m:r>
                          <m:r>
                            <a:rPr lang="en-US" sz="2200" i="1">
                              <a:latin typeface="Cambria Math"/>
                            </a:rPr>
                            <m:t>+0.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20</m:t>
                          </m:r>
                          <m:r>
                            <a:rPr lang="en-US" sz="2200" i="1">
                              <a:latin typeface="Cambria Math"/>
                            </a:rPr>
                            <m:t>+0.2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sz="2200" i="1">
                              <a:latin typeface="Cambria Math"/>
                            </a:rPr>
                            <m:t>3×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200" i="1">
                          <a:latin typeface="Cambria Math"/>
                        </a:rPr>
                        <m:t>=0.2</m:t>
                      </m:r>
                      <m:r>
                        <a:rPr lang="en-US" sz="2200" b="0" i="1" smtClean="0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US" sz="22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2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Group average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2133600"/>
            <a:ext cx="68484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5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Partitional</a:t>
            </a:r>
            <a:r>
              <a:rPr lang="en-US" altLang="en-US" dirty="0" smtClean="0"/>
              <a:t> versus hierarchical</a:t>
            </a:r>
          </a:p>
        </p:txBody>
      </p:sp>
      <p:sp>
        <p:nvSpPr>
          <p:cNvPr id="921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 partitional clustering is a division of the set of data objects into subsets (clusters).</a:t>
            </a:r>
          </a:p>
          <a:p>
            <a:r>
              <a:rPr lang="en-US" altLang="en-US" smtClean="0"/>
              <a:t>A hierarchical clustering is a set of nested clusters that are organized as a tree.</a:t>
            </a:r>
          </a:p>
          <a:p>
            <a:r>
              <a:rPr lang="en-US" altLang="en-US" smtClean="0"/>
              <a:t>Each node (cluster) in the tree (except for the leaf nodes) is the union of its children (sub-clusters).</a:t>
            </a:r>
          </a:p>
          <a:p>
            <a:r>
              <a:rPr lang="en-US" altLang="en-US" smtClean="0"/>
              <a:t>The root of the tree is the cluster containing all the objects.</a:t>
            </a:r>
          </a:p>
          <a:p>
            <a:r>
              <a:rPr lang="en-US" altLang="en-US" smtClean="0"/>
              <a:t>Often, but not always, the leaves of the tree are singleton clusters of individual data objects.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Group average</a:t>
            </a:r>
          </a:p>
        </p:txBody>
      </p:sp>
      <p:sp>
        <p:nvSpPr>
          <p:cNvPr id="2662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We observe that d({3,6,4},{2,5}) is smaller than d({3,6,4},{1}) and d({2,5},{1}).</a:t>
            </a:r>
          </a:p>
          <a:p>
            <a:r>
              <a:rPr lang="en-US" altLang="en-US" smtClean="0"/>
              <a:t>As a result, {3,6,4} and {2,5} are merged at the fourth stage.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87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Ward’s method</a:t>
            </a:r>
          </a:p>
        </p:txBody>
      </p:sp>
      <p:sp>
        <p:nvSpPr>
          <p:cNvPr id="2765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We now consider Ward’s method for hierarchical clustering.</a:t>
            </a:r>
          </a:p>
          <a:p>
            <a:r>
              <a:rPr lang="en-US" altLang="en-US" smtClean="0"/>
              <a:t>In this case, the proximity between two clusters is defined as the increase in the sum of the squared error that results when they are merged.</a:t>
            </a:r>
          </a:p>
          <a:p>
            <a:r>
              <a:rPr lang="en-US" altLang="en-US" smtClean="0"/>
              <a:t>Thus, this method uses the same objective function as k-means clustering.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0529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Ward’s method</a:t>
            </a:r>
          </a:p>
        </p:txBody>
      </p:sp>
      <p:sp>
        <p:nvSpPr>
          <p:cNvPr id="2867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following figure shows the results of applying Ward’s method to our sample data.</a:t>
            </a:r>
          </a:p>
          <a:p>
            <a:r>
              <a:rPr lang="en-US" altLang="en-US" smtClean="0"/>
              <a:t>The clustering that is produced is different from those produced by single link, complete link and group average.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1617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Ward’s method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2143125"/>
            <a:ext cx="7153275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1917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Key issues</a:t>
            </a:r>
          </a:p>
        </p:txBody>
      </p:sp>
      <p:sp>
        <p:nvSpPr>
          <p:cNvPr id="3072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Hierarchical clustering is effective when the underlying application requires the creation of a multi-level structure.</a:t>
            </a:r>
          </a:p>
          <a:p>
            <a:r>
              <a:rPr lang="en-US" altLang="en-US" smtClean="0"/>
              <a:t>However, they are expensive in terms of their computational and storage requirements.</a:t>
            </a:r>
          </a:p>
          <a:p>
            <a:r>
              <a:rPr lang="en-US" altLang="en-US" smtClean="0"/>
              <a:t>In addition, once a decision is made to merge two clusters, it cannot be undone at a later time.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84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Partitional</a:t>
            </a:r>
            <a:r>
              <a:rPr lang="en-US" altLang="en-US" dirty="0"/>
              <a:t> versus hierarchical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An example of hierarchical clustering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7" name="组合 6"/>
          <p:cNvGrpSpPr/>
          <p:nvPr/>
        </p:nvGrpSpPr>
        <p:grpSpPr>
          <a:xfrm>
            <a:off x="1287287" y="1931502"/>
            <a:ext cx="6138057" cy="4429882"/>
            <a:chOff x="793259" y="1197966"/>
            <a:chExt cx="6138057" cy="4429882"/>
          </a:xfrm>
        </p:grpSpPr>
        <p:sp>
          <p:nvSpPr>
            <p:cNvPr id="8" name="object 10"/>
            <p:cNvSpPr/>
            <p:nvPr/>
          </p:nvSpPr>
          <p:spPr>
            <a:xfrm>
              <a:off x="2445905" y="2377401"/>
              <a:ext cx="4485411" cy="222244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1"/>
            <p:cNvSpPr/>
            <p:nvPr/>
          </p:nvSpPr>
          <p:spPr>
            <a:xfrm>
              <a:off x="6302844" y="5116398"/>
              <a:ext cx="106680" cy="106680"/>
            </a:xfrm>
            <a:custGeom>
              <a:avLst/>
              <a:gdLst/>
              <a:ahLst/>
              <a:cxnLst/>
              <a:rect l="l" t="t" r="r" b="b"/>
              <a:pathLst>
                <a:path w="106679" h="106679">
                  <a:moveTo>
                    <a:pt x="0" y="106095"/>
                  </a:moveTo>
                  <a:lnTo>
                    <a:pt x="106159" y="106095"/>
                  </a:lnTo>
                  <a:lnTo>
                    <a:pt x="106159" y="0"/>
                  </a:lnTo>
                  <a:lnTo>
                    <a:pt x="0" y="0"/>
                  </a:lnTo>
                  <a:lnTo>
                    <a:pt x="0" y="106095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2"/>
            <p:cNvSpPr/>
            <p:nvPr/>
          </p:nvSpPr>
          <p:spPr>
            <a:xfrm>
              <a:off x="6302844" y="5116398"/>
              <a:ext cx="106680" cy="106680"/>
            </a:xfrm>
            <a:custGeom>
              <a:avLst/>
              <a:gdLst/>
              <a:ahLst/>
              <a:cxnLst/>
              <a:rect l="l" t="t" r="r" b="b"/>
              <a:pathLst>
                <a:path w="106679" h="106679">
                  <a:moveTo>
                    <a:pt x="0" y="0"/>
                  </a:moveTo>
                  <a:lnTo>
                    <a:pt x="106159" y="0"/>
                  </a:lnTo>
                  <a:lnTo>
                    <a:pt x="106159" y="106095"/>
                  </a:lnTo>
                  <a:lnTo>
                    <a:pt x="0" y="10609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3"/>
            <p:cNvSpPr/>
            <p:nvPr/>
          </p:nvSpPr>
          <p:spPr>
            <a:xfrm>
              <a:off x="6302844" y="4961331"/>
              <a:ext cx="106680" cy="106680"/>
            </a:xfrm>
            <a:custGeom>
              <a:avLst/>
              <a:gdLst/>
              <a:ahLst/>
              <a:cxnLst/>
              <a:rect l="l" t="t" r="r" b="b"/>
              <a:pathLst>
                <a:path w="106679" h="106679">
                  <a:moveTo>
                    <a:pt x="0" y="106083"/>
                  </a:moveTo>
                  <a:lnTo>
                    <a:pt x="106159" y="106083"/>
                  </a:lnTo>
                  <a:lnTo>
                    <a:pt x="106159" y="0"/>
                  </a:lnTo>
                  <a:lnTo>
                    <a:pt x="0" y="0"/>
                  </a:lnTo>
                  <a:lnTo>
                    <a:pt x="0" y="106083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4"/>
            <p:cNvSpPr/>
            <p:nvPr/>
          </p:nvSpPr>
          <p:spPr>
            <a:xfrm>
              <a:off x="6302844" y="4961331"/>
              <a:ext cx="106680" cy="106680"/>
            </a:xfrm>
            <a:custGeom>
              <a:avLst/>
              <a:gdLst/>
              <a:ahLst/>
              <a:cxnLst/>
              <a:rect l="l" t="t" r="r" b="b"/>
              <a:pathLst>
                <a:path w="106679" h="106679">
                  <a:moveTo>
                    <a:pt x="0" y="0"/>
                  </a:moveTo>
                  <a:lnTo>
                    <a:pt x="106159" y="0"/>
                  </a:lnTo>
                  <a:lnTo>
                    <a:pt x="106159" y="106083"/>
                  </a:lnTo>
                  <a:lnTo>
                    <a:pt x="0" y="10608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5"/>
            <p:cNvSpPr/>
            <p:nvPr/>
          </p:nvSpPr>
          <p:spPr>
            <a:xfrm>
              <a:off x="6302844" y="4806251"/>
              <a:ext cx="106680" cy="106680"/>
            </a:xfrm>
            <a:custGeom>
              <a:avLst/>
              <a:gdLst/>
              <a:ahLst/>
              <a:cxnLst/>
              <a:rect l="l" t="t" r="r" b="b"/>
              <a:pathLst>
                <a:path w="106679" h="106679">
                  <a:moveTo>
                    <a:pt x="0" y="106083"/>
                  </a:moveTo>
                  <a:lnTo>
                    <a:pt x="106159" y="106083"/>
                  </a:lnTo>
                  <a:lnTo>
                    <a:pt x="106159" y="0"/>
                  </a:lnTo>
                  <a:lnTo>
                    <a:pt x="0" y="0"/>
                  </a:lnTo>
                  <a:lnTo>
                    <a:pt x="0" y="106083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6"/>
            <p:cNvSpPr/>
            <p:nvPr/>
          </p:nvSpPr>
          <p:spPr>
            <a:xfrm>
              <a:off x="6302844" y="4806251"/>
              <a:ext cx="106680" cy="106680"/>
            </a:xfrm>
            <a:custGeom>
              <a:avLst/>
              <a:gdLst/>
              <a:ahLst/>
              <a:cxnLst/>
              <a:rect l="l" t="t" r="r" b="b"/>
              <a:pathLst>
                <a:path w="106679" h="106679">
                  <a:moveTo>
                    <a:pt x="0" y="0"/>
                  </a:moveTo>
                  <a:lnTo>
                    <a:pt x="106159" y="0"/>
                  </a:lnTo>
                  <a:lnTo>
                    <a:pt x="106159" y="106083"/>
                  </a:lnTo>
                  <a:lnTo>
                    <a:pt x="0" y="10608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7"/>
            <p:cNvSpPr txBox="1"/>
            <p:nvPr/>
          </p:nvSpPr>
          <p:spPr>
            <a:xfrm>
              <a:off x="5985335" y="2381351"/>
              <a:ext cx="902335" cy="281749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R="335280">
                <a:lnSpc>
                  <a:spcPts val="500"/>
                </a:lnSpc>
              </a:pPr>
              <a:r>
                <a:rPr sz="500" spc="-10" dirty="0">
                  <a:latin typeface="Arial"/>
                  <a:cs typeface="Arial"/>
                </a:rPr>
                <a:t>Mesothelioma Wilms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spc="-10" dirty="0">
                  <a:latin typeface="Arial"/>
                  <a:cs typeface="Arial"/>
                </a:rPr>
                <a:t>tumor</a:t>
              </a:r>
              <a:r>
                <a:rPr sz="500" spc="-5" dirty="0">
                  <a:latin typeface="Arial"/>
                  <a:cs typeface="Arial"/>
                </a:rPr>
                <a:t> Colorectal </a:t>
              </a:r>
              <a:r>
                <a:rPr sz="500" spc="-10" dirty="0">
                  <a:latin typeface="Arial"/>
                  <a:cs typeface="Arial"/>
                </a:rPr>
                <a:t>adenoma Advanced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spc="-10" dirty="0">
                  <a:latin typeface="Arial"/>
                  <a:cs typeface="Arial"/>
                </a:rPr>
                <a:t>HCC</a:t>
              </a:r>
              <a:endParaRPr sz="500">
                <a:latin typeface="Arial"/>
                <a:cs typeface="Arial"/>
              </a:endParaRPr>
            </a:p>
            <a:p>
              <a:pPr marR="276225">
                <a:lnSpc>
                  <a:spcPts val="500"/>
                </a:lnSpc>
              </a:pPr>
              <a:r>
                <a:rPr sz="500" spc="-10" dirty="0">
                  <a:latin typeface="Arial"/>
                  <a:cs typeface="Arial"/>
                </a:rPr>
                <a:t>Lung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spc="-10" dirty="0">
                  <a:latin typeface="Arial"/>
                  <a:cs typeface="Arial"/>
                </a:rPr>
                <a:t>adenocarcinoma UBC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spc="-10" dirty="0">
                  <a:latin typeface="Arial"/>
                  <a:cs typeface="Arial"/>
                </a:rPr>
                <a:t>1</a:t>
              </a:r>
              <a:endParaRPr sz="500">
                <a:latin typeface="Arial"/>
                <a:cs typeface="Arial"/>
              </a:endParaRPr>
            </a:p>
            <a:p>
              <a:pPr>
                <a:lnSpc>
                  <a:spcPts val="500"/>
                </a:lnSpc>
              </a:pPr>
              <a:r>
                <a:rPr sz="500" spc="-5" dirty="0">
                  <a:latin typeface="Arial"/>
                  <a:cs typeface="Arial"/>
                </a:rPr>
                <a:t>Papillary thyroid </a:t>
              </a:r>
              <a:r>
                <a:rPr sz="500" spc="-10" dirty="0">
                  <a:latin typeface="Arial"/>
                  <a:cs typeface="Arial"/>
                </a:rPr>
                <a:t>carcinoma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spc="-10" dirty="0">
                  <a:latin typeface="Arial"/>
                  <a:cs typeface="Arial"/>
                </a:rPr>
                <a:t>1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spc="-10" dirty="0">
                  <a:latin typeface="Arial"/>
                  <a:cs typeface="Arial"/>
                </a:rPr>
                <a:t>FV</a:t>
              </a:r>
              <a:r>
                <a:rPr sz="500" spc="-5" dirty="0">
                  <a:latin typeface="Arial"/>
                  <a:cs typeface="Arial"/>
                </a:rPr>
                <a:t> T−cell </a:t>
              </a:r>
              <a:r>
                <a:rPr sz="500" spc="-10" dirty="0">
                  <a:latin typeface="Arial"/>
                  <a:cs typeface="Arial"/>
                </a:rPr>
                <a:t>lymphoma</a:t>
              </a:r>
              <a:endParaRPr sz="500">
                <a:latin typeface="Arial"/>
                <a:cs typeface="Arial"/>
              </a:endParaRPr>
            </a:p>
            <a:p>
              <a:pPr>
                <a:lnSpc>
                  <a:spcPts val="450"/>
                </a:lnSpc>
              </a:pPr>
              <a:r>
                <a:rPr sz="500" spc="-10" dirty="0">
                  <a:latin typeface="Arial"/>
                  <a:cs typeface="Arial"/>
                </a:rPr>
                <a:t>CRCC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spc="-10" dirty="0">
                  <a:latin typeface="Arial"/>
                  <a:cs typeface="Arial"/>
                </a:rPr>
                <a:t>1</a:t>
              </a:r>
              <a:endParaRPr sz="500">
                <a:latin typeface="Arial"/>
                <a:cs typeface="Arial"/>
              </a:endParaRPr>
            </a:p>
            <a:p>
              <a:pPr>
                <a:lnSpc>
                  <a:spcPts val="500"/>
                </a:lnSpc>
              </a:pPr>
              <a:r>
                <a:rPr sz="500" spc="-10" dirty="0">
                  <a:latin typeface="Arial"/>
                  <a:cs typeface="Arial"/>
                </a:rPr>
                <a:t>Myeloma</a:t>
              </a:r>
              <a:endParaRPr sz="500">
                <a:latin typeface="Arial"/>
                <a:cs typeface="Arial"/>
              </a:endParaRPr>
            </a:p>
            <a:p>
              <a:pPr>
                <a:lnSpc>
                  <a:spcPts val="500"/>
                </a:lnSpc>
              </a:pPr>
              <a:r>
                <a:rPr sz="500" spc="-5" dirty="0">
                  <a:latin typeface="Arial"/>
                  <a:cs typeface="Arial"/>
                </a:rPr>
                <a:t>Early stage </a:t>
              </a:r>
              <a:r>
                <a:rPr sz="500" spc="-10" dirty="0">
                  <a:latin typeface="Arial"/>
                  <a:cs typeface="Arial"/>
                </a:rPr>
                <a:t>HCC</a:t>
              </a:r>
              <a:endParaRPr sz="500">
                <a:latin typeface="Arial"/>
                <a:cs typeface="Arial"/>
              </a:endParaRPr>
            </a:p>
            <a:p>
              <a:pPr algn="just">
                <a:lnSpc>
                  <a:spcPts val="500"/>
                </a:lnSpc>
                <a:spcBef>
                  <a:spcPts val="50"/>
                </a:spcBef>
              </a:pPr>
              <a:r>
                <a:rPr sz="500" spc="-5" dirty="0">
                  <a:latin typeface="Arial"/>
                  <a:cs typeface="Arial"/>
                </a:rPr>
                <a:t>Papillary thyroid </a:t>
              </a:r>
              <a:r>
                <a:rPr sz="500" spc="-10" dirty="0">
                  <a:latin typeface="Arial"/>
                  <a:cs typeface="Arial"/>
                </a:rPr>
                <a:t>carcinoma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spc="-10" dirty="0">
                  <a:latin typeface="Arial"/>
                  <a:cs typeface="Arial"/>
                </a:rPr>
                <a:t>1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spc="-10" dirty="0">
                  <a:latin typeface="Arial"/>
                  <a:cs typeface="Arial"/>
                </a:rPr>
                <a:t>TC</a:t>
              </a:r>
              <a:r>
                <a:rPr sz="500" spc="-5" dirty="0">
                  <a:latin typeface="Arial"/>
                  <a:cs typeface="Arial"/>
                </a:rPr>
                <a:t> Papillary thyroid </a:t>
              </a:r>
              <a:r>
                <a:rPr sz="500" spc="-10" dirty="0">
                  <a:latin typeface="Arial"/>
                  <a:cs typeface="Arial"/>
                </a:rPr>
                <a:t>carcinoma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spc="-10" dirty="0">
                  <a:latin typeface="Arial"/>
                  <a:cs typeface="Arial"/>
                </a:rPr>
                <a:t>1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spc="-10" dirty="0">
                  <a:latin typeface="Arial"/>
                  <a:cs typeface="Arial"/>
                </a:rPr>
                <a:t>CT UBC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spc="-10" dirty="0">
                  <a:latin typeface="Arial"/>
                  <a:cs typeface="Arial"/>
                </a:rPr>
                <a:t>2</a:t>
              </a:r>
              <a:r>
                <a:rPr sz="500" spc="-5" dirty="0">
                  <a:latin typeface="Arial"/>
                  <a:cs typeface="Arial"/>
                </a:rPr>
                <a:t> low </a:t>
              </a:r>
              <a:r>
                <a:rPr sz="500" spc="-10" dirty="0">
                  <a:latin typeface="Arial"/>
                  <a:cs typeface="Arial"/>
                </a:rPr>
                <a:t>grade</a:t>
              </a:r>
              <a:endParaRPr sz="500">
                <a:latin typeface="Arial"/>
                <a:cs typeface="Arial"/>
              </a:endParaRPr>
            </a:p>
            <a:p>
              <a:pPr marR="43815">
                <a:lnSpc>
                  <a:spcPts val="500"/>
                </a:lnSpc>
              </a:pPr>
              <a:r>
                <a:rPr sz="500" spc="-10" dirty="0">
                  <a:latin typeface="Arial"/>
                  <a:cs typeface="Arial"/>
                </a:rPr>
                <a:t>UBC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spc="-10" dirty="0">
                  <a:latin typeface="Arial"/>
                  <a:cs typeface="Arial"/>
                </a:rPr>
                <a:t>2</a:t>
              </a:r>
              <a:r>
                <a:rPr sz="500" spc="-5" dirty="0">
                  <a:latin typeface="Arial"/>
                  <a:cs typeface="Arial"/>
                </a:rPr>
                <a:t> high </a:t>
              </a:r>
              <a:r>
                <a:rPr sz="500" spc="-10" dirty="0">
                  <a:latin typeface="Arial"/>
                  <a:cs typeface="Arial"/>
                </a:rPr>
                <a:t>grade</a:t>
              </a:r>
              <a:r>
                <a:rPr sz="500" spc="-5" dirty="0">
                  <a:latin typeface="Arial"/>
                  <a:cs typeface="Arial"/>
                </a:rPr>
                <a:t> invasive</a:t>
              </a:r>
              <a:r>
                <a:rPr sz="500" spc="-10" dirty="0">
                  <a:latin typeface="Arial"/>
                  <a:cs typeface="Arial"/>
                </a:rPr>
                <a:t> Squamous</a:t>
              </a:r>
              <a:r>
                <a:rPr sz="500" spc="-5" dirty="0">
                  <a:latin typeface="Arial"/>
                  <a:cs typeface="Arial"/>
                </a:rPr>
                <a:t> cell lung </a:t>
              </a:r>
              <a:r>
                <a:rPr sz="500" spc="-10" dirty="0">
                  <a:latin typeface="Arial"/>
                  <a:cs typeface="Arial"/>
                </a:rPr>
                <a:t>carcinoma</a:t>
              </a:r>
              <a:r>
                <a:rPr sz="500" spc="-5" dirty="0">
                  <a:latin typeface="Arial"/>
                  <a:cs typeface="Arial"/>
                </a:rPr>
                <a:t> Glioblastoma</a:t>
              </a:r>
              <a:endParaRPr sz="500">
                <a:latin typeface="Arial"/>
                <a:cs typeface="Arial"/>
              </a:endParaRPr>
            </a:p>
            <a:p>
              <a:pPr marR="335280">
                <a:lnSpc>
                  <a:spcPts val="500"/>
                </a:lnSpc>
              </a:pPr>
              <a:r>
                <a:rPr sz="500" spc="-5" dirty="0">
                  <a:latin typeface="Arial"/>
                  <a:cs typeface="Arial"/>
                </a:rPr>
                <a:t>Astrocytoma Oligodendroglioma PRCC subtype </a:t>
              </a:r>
              <a:r>
                <a:rPr sz="500" spc="-10" dirty="0">
                  <a:latin typeface="Arial"/>
                  <a:cs typeface="Arial"/>
                </a:rPr>
                <a:t>1.2A PRCC</a:t>
              </a:r>
              <a:r>
                <a:rPr sz="500" spc="-5" dirty="0">
                  <a:latin typeface="Arial"/>
                  <a:cs typeface="Arial"/>
                </a:rPr>
                <a:t> subtype </a:t>
              </a:r>
              <a:r>
                <a:rPr sz="500" spc="-10" dirty="0">
                  <a:latin typeface="Arial"/>
                  <a:cs typeface="Arial"/>
                </a:rPr>
                <a:t>2</a:t>
              </a:r>
              <a:r>
                <a:rPr sz="500" spc="-5" dirty="0">
                  <a:latin typeface="Arial"/>
                  <a:cs typeface="Arial"/>
                </a:rPr>
                <a:t> Breast </a:t>
              </a:r>
              <a:r>
                <a:rPr sz="500" spc="-10" dirty="0">
                  <a:latin typeface="Arial"/>
                  <a:cs typeface="Arial"/>
                </a:rPr>
                <a:t>carcinoma PRCC</a:t>
              </a:r>
              <a:r>
                <a:rPr sz="500" spc="-5" dirty="0">
                  <a:latin typeface="Arial"/>
                  <a:cs typeface="Arial"/>
                </a:rPr>
                <a:t> subtype </a:t>
              </a:r>
              <a:r>
                <a:rPr sz="500" spc="-10" dirty="0">
                  <a:latin typeface="Arial"/>
                  <a:cs typeface="Arial"/>
                </a:rPr>
                <a:t>1</a:t>
              </a:r>
              <a:r>
                <a:rPr sz="500" spc="-5" dirty="0">
                  <a:latin typeface="Arial"/>
                  <a:cs typeface="Arial"/>
                </a:rPr>
                <a:t> Prostate </a:t>
              </a:r>
              <a:r>
                <a:rPr sz="500" spc="-10" dirty="0">
                  <a:latin typeface="Arial"/>
                  <a:cs typeface="Arial"/>
                </a:rPr>
                <a:t>carcinoma</a:t>
              </a:r>
              <a:endParaRPr sz="500">
                <a:latin typeface="Arial"/>
                <a:cs typeface="Arial"/>
              </a:endParaRPr>
            </a:p>
            <a:p>
              <a:pPr marR="113664">
                <a:lnSpc>
                  <a:spcPts val="500"/>
                </a:lnSpc>
              </a:pPr>
              <a:r>
                <a:rPr sz="500" spc="-10" dirty="0">
                  <a:latin typeface="Arial"/>
                  <a:cs typeface="Arial"/>
                </a:rPr>
                <a:t>Endometroid</a:t>
              </a:r>
              <a:r>
                <a:rPr sz="500" spc="-5" dirty="0">
                  <a:latin typeface="Arial"/>
                  <a:cs typeface="Arial"/>
                </a:rPr>
                <a:t> ovarian cancer Serous ovarian cancer Ulcerative colitis</a:t>
              </a:r>
              <a:endParaRPr sz="500">
                <a:latin typeface="Arial"/>
                <a:cs typeface="Arial"/>
              </a:endParaRPr>
            </a:p>
            <a:p>
              <a:pPr>
                <a:lnSpc>
                  <a:spcPts val="450"/>
                </a:lnSpc>
              </a:pPr>
              <a:r>
                <a:rPr sz="500" spc="-10" dirty="0">
                  <a:latin typeface="Arial"/>
                  <a:cs typeface="Arial"/>
                </a:rPr>
                <a:t>CRCC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spc="-10" dirty="0">
                  <a:latin typeface="Arial"/>
                  <a:cs typeface="Arial"/>
                </a:rPr>
                <a:t>2</a:t>
              </a:r>
              <a:endParaRPr sz="500">
                <a:latin typeface="Arial"/>
                <a:cs typeface="Arial"/>
              </a:endParaRPr>
            </a:p>
            <a:p>
              <a:pPr marR="92710">
                <a:lnSpc>
                  <a:spcPts val="500"/>
                </a:lnSpc>
                <a:spcBef>
                  <a:spcPts val="50"/>
                </a:spcBef>
              </a:pPr>
              <a:r>
                <a:rPr sz="500" spc="-10" dirty="0">
                  <a:latin typeface="Arial"/>
                  <a:cs typeface="Arial"/>
                </a:rPr>
                <a:t>Mucinous</a:t>
              </a:r>
              <a:r>
                <a:rPr sz="500" spc="-5" dirty="0">
                  <a:latin typeface="Arial"/>
                  <a:cs typeface="Arial"/>
                </a:rPr>
                <a:t> ovarian cancer Clear cell ovarian cancer Papillary thyroid </a:t>
              </a:r>
              <a:r>
                <a:rPr sz="500" spc="-10" dirty="0">
                  <a:latin typeface="Arial"/>
                  <a:cs typeface="Arial"/>
                </a:rPr>
                <a:t>carcinoma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spc="-10" dirty="0">
                  <a:latin typeface="Arial"/>
                  <a:cs typeface="Arial"/>
                </a:rPr>
                <a:t>2</a:t>
              </a:r>
              <a:r>
                <a:rPr sz="500" spc="-5" dirty="0">
                  <a:latin typeface="Arial"/>
                  <a:cs typeface="Arial"/>
                </a:rPr>
                <a:t> Adrenal </a:t>
              </a:r>
              <a:r>
                <a:rPr sz="500" spc="-10" dirty="0">
                  <a:latin typeface="Arial"/>
                  <a:cs typeface="Arial"/>
                </a:rPr>
                <a:t>adenoma</a:t>
              </a:r>
              <a:endParaRPr sz="500">
                <a:latin typeface="Arial"/>
                <a:cs typeface="Arial"/>
              </a:endParaRPr>
            </a:p>
            <a:p>
              <a:pPr marR="477520">
                <a:lnSpc>
                  <a:spcPts val="500"/>
                </a:lnSpc>
              </a:pPr>
              <a:r>
                <a:rPr sz="500" spc="-5" dirty="0">
                  <a:latin typeface="Arial"/>
                  <a:cs typeface="Arial"/>
                </a:rPr>
                <a:t>Dysplastic liver Liver cirrhosis</a:t>
              </a:r>
              <a:endParaRPr sz="500">
                <a:latin typeface="Arial"/>
                <a:cs typeface="Arial"/>
              </a:endParaRPr>
            </a:p>
            <a:p>
              <a:pPr>
                <a:lnSpc>
                  <a:spcPts val="500"/>
                </a:lnSpc>
              </a:pPr>
              <a:r>
                <a:rPr sz="500" spc="-5" dirty="0">
                  <a:latin typeface="Arial"/>
                  <a:cs typeface="Arial"/>
                </a:rPr>
                <a:t>Papillary thyroid </a:t>
              </a:r>
              <a:r>
                <a:rPr sz="500" spc="-10" dirty="0">
                  <a:latin typeface="Arial"/>
                  <a:cs typeface="Arial"/>
                </a:rPr>
                <a:t>carcinoma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spc="-10" dirty="0">
                  <a:latin typeface="Arial"/>
                  <a:cs typeface="Arial"/>
                </a:rPr>
                <a:t>3</a:t>
              </a:r>
              <a:endParaRPr sz="50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500">
                <a:latin typeface="Times New Roman"/>
                <a:cs typeface="Times New Roman"/>
              </a:endParaRPr>
            </a:p>
            <a:p>
              <a:pPr>
                <a:lnSpc>
                  <a:spcPct val="100000"/>
                </a:lnSpc>
              </a:pPr>
              <a:endParaRPr sz="500">
                <a:latin typeface="Times New Roman"/>
                <a:cs typeface="Times New Roman"/>
              </a:endParaRPr>
            </a:p>
            <a:p>
              <a:pPr>
                <a:lnSpc>
                  <a:spcPct val="100000"/>
                </a:lnSpc>
                <a:spcBef>
                  <a:spcPts val="55"/>
                </a:spcBef>
              </a:pPr>
              <a:endParaRPr sz="400">
                <a:latin typeface="Times New Roman"/>
                <a:cs typeface="Times New Roman"/>
              </a:endParaRPr>
            </a:p>
            <a:p>
              <a:pPr marL="459740">
                <a:lnSpc>
                  <a:spcPct val="100000"/>
                </a:lnSpc>
              </a:pPr>
              <a:r>
                <a:rPr sz="550" spc="20" dirty="0">
                  <a:latin typeface="Arial"/>
                  <a:cs typeface="Arial"/>
                </a:rPr>
                <a:t>Group</a:t>
              </a:r>
              <a:r>
                <a:rPr sz="550" spc="10" dirty="0">
                  <a:latin typeface="Arial"/>
                  <a:cs typeface="Arial"/>
                </a:rPr>
                <a:t> </a:t>
              </a:r>
              <a:r>
                <a:rPr sz="550" spc="20" dirty="0">
                  <a:latin typeface="Arial"/>
                  <a:cs typeface="Arial"/>
                </a:rPr>
                <a:t>1</a:t>
              </a:r>
              <a:endParaRPr sz="550">
                <a:latin typeface="Arial"/>
                <a:cs typeface="Arial"/>
              </a:endParaRPr>
            </a:p>
            <a:p>
              <a:pPr marL="459740">
                <a:lnSpc>
                  <a:spcPct val="100000"/>
                </a:lnSpc>
                <a:spcBef>
                  <a:spcPts val="515"/>
                </a:spcBef>
              </a:pPr>
              <a:r>
                <a:rPr sz="550" spc="20" dirty="0">
                  <a:latin typeface="Arial"/>
                  <a:cs typeface="Arial"/>
                </a:rPr>
                <a:t>Group</a:t>
              </a:r>
              <a:r>
                <a:rPr sz="550" spc="10" dirty="0">
                  <a:latin typeface="Arial"/>
                  <a:cs typeface="Arial"/>
                </a:rPr>
                <a:t> </a:t>
              </a:r>
              <a:r>
                <a:rPr sz="550" spc="20" dirty="0">
                  <a:latin typeface="Arial"/>
                  <a:cs typeface="Arial"/>
                </a:rPr>
                <a:t>2</a:t>
              </a:r>
              <a:endParaRPr sz="550">
                <a:latin typeface="Arial"/>
                <a:cs typeface="Arial"/>
              </a:endParaRPr>
            </a:p>
            <a:p>
              <a:pPr marL="459740">
                <a:lnSpc>
                  <a:spcPct val="100000"/>
                </a:lnSpc>
                <a:spcBef>
                  <a:spcPts val="515"/>
                </a:spcBef>
              </a:pPr>
              <a:r>
                <a:rPr sz="550" spc="20" dirty="0">
                  <a:latin typeface="Arial"/>
                  <a:cs typeface="Arial"/>
                </a:rPr>
                <a:t>Group</a:t>
              </a:r>
              <a:r>
                <a:rPr sz="550" spc="10" dirty="0">
                  <a:latin typeface="Arial"/>
                  <a:cs typeface="Arial"/>
                </a:rPr>
                <a:t> </a:t>
              </a:r>
              <a:r>
                <a:rPr sz="550" spc="20" dirty="0">
                  <a:latin typeface="Arial"/>
                  <a:cs typeface="Arial"/>
                </a:rPr>
                <a:t>3</a:t>
              </a:r>
              <a:endParaRPr sz="550">
                <a:latin typeface="Arial"/>
                <a:cs typeface="Arial"/>
              </a:endParaRPr>
            </a:p>
          </p:txBody>
        </p:sp>
        <p:sp>
          <p:nvSpPr>
            <p:cNvPr id="16" name="object 18"/>
            <p:cNvSpPr txBox="1"/>
            <p:nvPr/>
          </p:nvSpPr>
          <p:spPr>
            <a:xfrm>
              <a:off x="2448457" y="4585179"/>
              <a:ext cx="3570208" cy="1042669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248920" marR="6985" indent="118745" algn="r">
                <a:lnSpc>
                  <a:spcPct val="115900"/>
                </a:lnSpc>
              </a:pPr>
              <a:r>
                <a:rPr sz="500" dirty="0">
                  <a:latin typeface="Arial"/>
                  <a:cs typeface="Arial"/>
                </a:rPr>
                <a:t>Liver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development_UpL Liver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development_DownE Ovary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development_UpL Liver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regeneration_UpL Ovary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development_DownE Liver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regeneration_DownE</a:t>
              </a:r>
            </a:p>
            <a:p>
              <a:pPr marL="96520" marR="8890" indent="85090" algn="r">
                <a:lnSpc>
                  <a:spcPct val="115900"/>
                </a:lnSpc>
              </a:pPr>
              <a:r>
                <a:rPr sz="500" dirty="0">
                  <a:latin typeface="Arial"/>
                  <a:cs typeface="Arial"/>
                </a:rPr>
                <a:t>Cerebellum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development_UpL Cerebellum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development_DownE Lung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development_UpL</a:t>
              </a:r>
            </a:p>
            <a:p>
              <a:pPr marL="115570" marR="5715" indent="-17780" algn="r">
                <a:lnSpc>
                  <a:spcPct val="115900"/>
                </a:lnSpc>
              </a:pPr>
              <a:r>
                <a:rPr sz="500" dirty="0">
                  <a:latin typeface="Arial"/>
                  <a:cs typeface="Arial"/>
                </a:rPr>
                <a:t>Atrial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chamber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development_UpL ES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cell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differentiation_UpL Schwann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cell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differentiation_UpL T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cell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differentiation_UpL Ventricle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development_UpL</a:t>
              </a:r>
            </a:p>
            <a:p>
              <a:pPr marL="247650" marR="10160" indent="-45085" algn="r">
                <a:lnSpc>
                  <a:spcPct val="115799"/>
                </a:lnSpc>
              </a:pPr>
              <a:r>
                <a:rPr sz="500" dirty="0">
                  <a:latin typeface="Arial"/>
                  <a:cs typeface="Arial"/>
                </a:rPr>
                <a:t>ES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cell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differentiation_DownE T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cell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differentiation_DownE</a:t>
              </a:r>
            </a:p>
            <a:p>
              <a:pPr marL="29845" marR="5080" indent="-17780" algn="r">
                <a:lnSpc>
                  <a:spcPct val="115900"/>
                </a:lnSpc>
              </a:pPr>
              <a:r>
                <a:rPr sz="500" dirty="0">
                  <a:latin typeface="Arial"/>
                  <a:cs typeface="Arial"/>
                </a:rPr>
                <a:t>Atrial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chamber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development_DownE Ventricle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development_DownE Lung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development_DownE Schwann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cell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differentiation_DownE T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cell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differentiation_UpE</a:t>
              </a:r>
            </a:p>
            <a:p>
              <a:pPr marL="255270" marR="5715" indent="-147320" algn="r">
                <a:lnSpc>
                  <a:spcPct val="115900"/>
                </a:lnSpc>
              </a:pPr>
              <a:r>
                <a:rPr sz="500" dirty="0">
                  <a:latin typeface="Arial"/>
                  <a:cs typeface="Arial"/>
                </a:rPr>
                <a:t>Schwann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cell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differentiation_UpE ES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cell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differentiation_UpE Lung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development_UpE Ventricle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development_UpE</a:t>
              </a:r>
            </a:p>
            <a:p>
              <a:pPr marL="283210" marR="8890" indent="-193040" algn="r">
                <a:lnSpc>
                  <a:spcPct val="115900"/>
                </a:lnSpc>
              </a:pPr>
              <a:r>
                <a:rPr sz="500" dirty="0">
                  <a:latin typeface="Arial"/>
                  <a:cs typeface="Arial"/>
                </a:rPr>
                <a:t>Atrial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chamber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development_UpE Lung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development_DownL</a:t>
              </a:r>
            </a:p>
            <a:p>
              <a:pPr marL="36830" marR="5080" indent="-17780" algn="r">
                <a:lnSpc>
                  <a:spcPct val="115900"/>
                </a:lnSpc>
              </a:pPr>
              <a:r>
                <a:rPr sz="500" dirty="0">
                  <a:latin typeface="Arial"/>
                  <a:cs typeface="Arial"/>
                </a:rPr>
                <a:t>Atrial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chamber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development_DownL T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cell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differentiation_DownL Ventricle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development_DownL Schwann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cell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differentiation_DownL ES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cell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differentiation_DownL</a:t>
              </a:r>
            </a:p>
            <a:p>
              <a:pPr marL="255270" marR="7620" indent="33020" algn="r">
                <a:lnSpc>
                  <a:spcPct val="115900"/>
                </a:lnSpc>
              </a:pPr>
              <a:r>
                <a:rPr sz="500" dirty="0">
                  <a:latin typeface="Arial"/>
                  <a:cs typeface="Arial"/>
                </a:rPr>
                <a:t>Liver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development_DownL Liver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development_UpE Liver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>
                  <a:latin typeface="Arial"/>
                  <a:cs typeface="Arial"/>
                </a:rPr>
                <a:t>regeneration_UpE Ovary</a:t>
              </a:r>
              <a:r>
                <a:rPr sz="500" spc="-5" dirty="0">
                  <a:latin typeface="Arial"/>
                  <a:cs typeface="Arial"/>
                </a:rPr>
                <a:t> </a:t>
              </a:r>
              <a:r>
                <a:rPr sz="500" dirty="0" err="1" smtClean="0">
                  <a:latin typeface="Arial"/>
                  <a:cs typeface="Arial"/>
                </a:rPr>
                <a:t>development_UpE</a:t>
              </a:r>
              <a:endParaRPr sz="500" dirty="0">
                <a:latin typeface="Arial"/>
                <a:cs typeface="Arial"/>
              </a:endParaRPr>
            </a:p>
          </p:txBody>
        </p:sp>
        <p:sp>
          <p:nvSpPr>
            <p:cNvPr id="17" name="object 19"/>
            <p:cNvSpPr/>
            <p:nvPr/>
          </p:nvSpPr>
          <p:spPr>
            <a:xfrm>
              <a:off x="793259" y="3849790"/>
              <a:ext cx="1589405" cy="718820"/>
            </a:xfrm>
            <a:custGeom>
              <a:avLst/>
              <a:gdLst/>
              <a:ahLst/>
              <a:cxnLst/>
              <a:rect l="l" t="t" r="r" b="b"/>
              <a:pathLst>
                <a:path w="1589405" h="718820">
                  <a:moveTo>
                    <a:pt x="0" y="0"/>
                  </a:moveTo>
                  <a:lnTo>
                    <a:pt x="0" y="490105"/>
                  </a:lnTo>
                  <a:lnTo>
                    <a:pt x="1294104" y="490105"/>
                  </a:lnTo>
                  <a:lnTo>
                    <a:pt x="1294104" y="670687"/>
                  </a:lnTo>
                  <a:lnTo>
                    <a:pt x="1367904" y="670687"/>
                  </a:lnTo>
                  <a:lnTo>
                    <a:pt x="1367904" y="718324"/>
                  </a:lnTo>
                  <a:lnTo>
                    <a:pt x="1589087" y="71832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0"/>
            <p:cNvSpPr/>
            <p:nvPr/>
          </p:nvSpPr>
          <p:spPr>
            <a:xfrm>
              <a:off x="2161163" y="4472864"/>
              <a:ext cx="221615" cy="47625"/>
            </a:xfrm>
            <a:custGeom>
              <a:avLst/>
              <a:gdLst/>
              <a:ahLst/>
              <a:cxnLst/>
              <a:rect l="l" t="t" r="r" b="b"/>
              <a:pathLst>
                <a:path w="221614" h="47625">
                  <a:moveTo>
                    <a:pt x="0" y="47612"/>
                  </a:moveTo>
                  <a:lnTo>
                    <a:pt x="0" y="0"/>
                  </a:lnTo>
                  <a:lnTo>
                    <a:pt x="132105" y="0"/>
                  </a:lnTo>
                  <a:lnTo>
                    <a:pt x="132105" y="31750"/>
                  </a:lnTo>
                  <a:lnTo>
                    <a:pt x="221183" y="3175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1"/>
            <p:cNvSpPr/>
            <p:nvPr/>
          </p:nvSpPr>
          <p:spPr>
            <a:xfrm>
              <a:off x="2293269" y="4441114"/>
              <a:ext cx="89535" cy="31750"/>
            </a:xfrm>
            <a:custGeom>
              <a:avLst/>
              <a:gdLst/>
              <a:ahLst/>
              <a:cxnLst/>
              <a:rect l="l" t="t" r="r" b="b"/>
              <a:pathLst>
                <a:path w="89535" h="31750">
                  <a:moveTo>
                    <a:pt x="0" y="31750"/>
                  </a:moveTo>
                  <a:lnTo>
                    <a:pt x="0" y="0"/>
                  </a:lnTo>
                  <a:lnTo>
                    <a:pt x="890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2"/>
            <p:cNvSpPr/>
            <p:nvPr/>
          </p:nvSpPr>
          <p:spPr>
            <a:xfrm>
              <a:off x="2087364" y="4159340"/>
              <a:ext cx="295275" cy="218440"/>
            </a:xfrm>
            <a:custGeom>
              <a:avLst/>
              <a:gdLst/>
              <a:ahLst/>
              <a:cxnLst/>
              <a:rect l="l" t="t" r="r" b="b"/>
              <a:pathLst>
                <a:path w="295275" h="218439">
                  <a:moveTo>
                    <a:pt x="0" y="180555"/>
                  </a:moveTo>
                  <a:lnTo>
                    <a:pt x="0" y="0"/>
                  </a:lnTo>
                  <a:lnTo>
                    <a:pt x="96266" y="0"/>
                  </a:lnTo>
                  <a:lnTo>
                    <a:pt x="96266" y="162699"/>
                  </a:lnTo>
                  <a:lnTo>
                    <a:pt x="112229" y="162699"/>
                  </a:lnTo>
                  <a:lnTo>
                    <a:pt x="112229" y="218274"/>
                  </a:lnTo>
                  <a:lnTo>
                    <a:pt x="294982" y="21827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3"/>
            <p:cNvSpPr/>
            <p:nvPr/>
          </p:nvSpPr>
          <p:spPr>
            <a:xfrm>
              <a:off x="2199594" y="4266502"/>
              <a:ext cx="182880" cy="55880"/>
            </a:xfrm>
            <a:custGeom>
              <a:avLst/>
              <a:gdLst/>
              <a:ahLst/>
              <a:cxnLst/>
              <a:rect l="l" t="t" r="r" b="b"/>
              <a:pathLst>
                <a:path w="182880" h="55879">
                  <a:moveTo>
                    <a:pt x="0" y="55537"/>
                  </a:moveTo>
                  <a:lnTo>
                    <a:pt x="0" y="0"/>
                  </a:lnTo>
                  <a:lnTo>
                    <a:pt x="117271" y="0"/>
                  </a:lnTo>
                  <a:lnTo>
                    <a:pt x="117271" y="47612"/>
                  </a:lnTo>
                  <a:lnTo>
                    <a:pt x="182753" y="4761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4"/>
            <p:cNvSpPr/>
            <p:nvPr/>
          </p:nvSpPr>
          <p:spPr>
            <a:xfrm>
              <a:off x="2316865" y="4218864"/>
              <a:ext cx="66040" cy="48260"/>
            </a:xfrm>
            <a:custGeom>
              <a:avLst/>
              <a:gdLst/>
              <a:ahLst/>
              <a:cxnLst/>
              <a:rect l="l" t="t" r="r" b="b"/>
              <a:pathLst>
                <a:path w="66039" h="48260">
                  <a:moveTo>
                    <a:pt x="0" y="47637"/>
                  </a:moveTo>
                  <a:lnTo>
                    <a:pt x="0" y="0"/>
                  </a:lnTo>
                  <a:lnTo>
                    <a:pt x="49631" y="0"/>
                  </a:lnTo>
                  <a:lnTo>
                    <a:pt x="49631" y="31750"/>
                  </a:lnTo>
                  <a:lnTo>
                    <a:pt x="65481" y="3175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5"/>
            <p:cNvSpPr/>
            <p:nvPr/>
          </p:nvSpPr>
          <p:spPr>
            <a:xfrm>
              <a:off x="2366497" y="4187114"/>
              <a:ext cx="15875" cy="31750"/>
            </a:xfrm>
            <a:custGeom>
              <a:avLst/>
              <a:gdLst/>
              <a:ahLst/>
              <a:cxnLst/>
              <a:rect l="l" t="t" r="r" b="b"/>
              <a:pathLst>
                <a:path w="15875" h="31750">
                  <a:moveTo>
                    <a:pt x="0" y="31750"/>
                  </a:moveTo>
                  <a:lnTo>
                    <a:pt x="0" y="0"/>
                  </a:lnTo>
                  <a:lnTo>
                    <a:pt x="15849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6"/>
            <p:cNvSpPr/>
            <p:nvPr/>
          </p:nvSpPr>
          <p:spPr>
            <a:xfrm>
              <a:off x="2183630" y="3996627"/>
              <a:ext cx="198755" cy="163195"/>
            </a:xfrm>
            <a:custGeom>
              <a:avLst/>
              <a:gdLst/>
              <a:ahLst/>
              <a:cxnLst/>
              <a:rect l="l" t="t" r="r" b="b"/>
              <a:pathLst>
                <a:path w="198755" h="163195">
                  <a:moveTo>
                    <a:pt x="0" y="162712"/>
                  </a:moveTo>
                  <a:lnTo>
                    <a:pt x="0" y="0"/>
                  </a:lnTo>
                  <a:lnTo>
                    <a:pt x="47625" y="0"/>
                  </a:lnTo>
                  <a:lnTo>
                    <a:pt x="47625" y="95224"/>
                  </a:lnTo>
                  <a:lnTo>
                    <a:pt x="136423" y="95224"/>
                  </a:lnTo>
                  <a:lnTo>
                    <a:pt x="136423" y="126987"/>
                  </a:lnTo>
                  <a:lnTo>
                    <a:pt x="198716" y="12698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7"/>
            <p:cNvSpPr/>
            <p:nvPr/>
          </p:nvSpPr>
          <p:spPr>
            <a:xfrm>
              <a:off x="2320053" y="4060114"/>
              <a:ext cx="62865" cy="31750"/>
            </a:xfrm>
            <a:custGeom>
              <a:avLst/>
              <a:gdLst/>
              <a:ahLst/>
              <a:cxnLst/>
              <a:rect l="l" t="t" r="r" b="b"/>
              <a:pathLst>
                <a:path w="62864" h="31750">
                  <a:moveTo>
                    <a:pt x="0" y="31737"/>
                  </a:moveTo>
                  <a:lnTo>
                    <a:pt x="0" y="0"/>
                  </a:lnTo>
                  <a:lnTo>
                    <a:pt x="6229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8"/>
            <p:cNvSpPr/>
            <p:nvPr/>
          </p:nvSpPr>
          <p:spPr>
            <a:xfrm>
              <a:off x="2231255" y="3901377"/>
              <a:ext cx="151130" cy="95250"/>
            </a:xfrm>
            <a:custGeom>
              <a:avLst/>
              <a:gdLst/>
              <a:ahLst/>
              <a:cxnLst/>
              <a:rect l="l" t="t" r="r" b="b"/>
              <a:pathLst>
                <a:path w="151130" h="95250">
                  <a:moveTo>
                    <a:pt x="0" y="95249"/>
                  </a:moveTo>
                  <a:lnTo>
                    <a:pt x="0" y="0"/>
                  </a:lnTo>
                  <a:lnTo>
                    <a:pt x="52400" y="0"/>
                  </a:lnTo>
                  <a:lnTo>
                    <a:pt x="52400" y="63487"/>
                  </a:lnTo>
                  <a:lnTo>
                    <a:pt x="136613" y="63487"/>
                  </a:lnTo>
                  <a:lnTo>
                    <a:pt x="136613" y="95249"/>
                  </a:lnTo>
                  <a:lnTo>
                    <a:pt x="151091" y="9524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9"/>
            <p:cNvSpPr/>
            <p:nvPr/>
          </p:nvSpPr>
          <p:spPr>
            <a:xfrm>
              <a:off x="2367869" y="3933127"/>
              <a:ext cx="14604" cy="31750"/>
            </a:xfrm>
            <a:custGeom>
              <a:avLst/>
              <a:gdLst/>
              <a:ahLst/>
              <a:cxnLst/>
              <a:rect l="l" t="t" r="r" b="b"/>
              <a:pathLst>
                <a:path w="14605" h="31750">
                  <a:moveTo>
                    <a:pt x="0" y="31737"/>
                  </a:moveTo>
                  <a:lnTo>
                    <a:pt x="0" y="0"/>
                  </a:lnTo>
                  <a:lnTo>
                    <a:pt x="1447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30"/>
            <p:cNvSpPr/>
            <p:nvPr/>
          </p:nvSpPr>
          <p:spPr>
            <a:xfrm>
              <a:off x="2283655" y="3837890"/>
              <a:ext cx="99060" cy="63500"/>
            </a:xfrm>
            <a:custGeom>
              <a:avLst/>
              <a:gdLst/>
              <a:ahLst/>
              <a:cxnLst/>
              <a:rect l="l" t="t" r="r" b="b"/>
              <a:pathLst>
                <a:path w="99060" h="63500">
                  <a:moveTo>
                    <a:pt x="0" y="63487"/>
                  </a:moveTo>
                  <a:lnTo>
                    <a:pt x="0" y="0"/>
                  </a:lnTo>
                  <a:lnTo>
                    <a:pt x="27114" y="0"/>
                  </a:lnTo>
                  <a:lnTo>
                    <a:pt x="27114" y="31737"/>
                  </a:lnTo>
                  <a:lnTo>
                    <a:pt x="98691" y="3173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31"/>
            <p:cNvSpPr/>
            <p:nvPr/>
          </p:nvSpPr>
          <p:spPr>
            <a:xfrm>
              <a:off x="2310769" y="3806114"/>
              <a:ext cx="71755" cy="32384"/>
            </a:xfrm>
            <a:custGeom>
              <a:avLst/>
              <a:gdLst/>
              <a:ahLst/>
              <a:cxnLst/>
              <a:rect l="l" t="t" r="r" b="b"/>
              <a:pathLst>
                <a:path w="71755" h="32385">
                  <a:moveTo>
                    <a:pt x="0" y="31775"/>
                  </a:moveTo>
                  <a:lnTo>
                    <a:pt x="0" y="0"/>
                  </a:lnTo>
                  <a:lnTo>
                    <a:pt x="7157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2"/>
            <p:cNvSpPr/>
            <p:nvPr/>
          </p:nvSpPr>
          <p:spPr>
            <a:xfrm>
              <a:off x="793259" y="3359659"/>
              <a:ext cx="1589405" cy="490220"/>
            </a:xfrm>
            <a:custGeom>
              <a:avLst/>
              <a:gdLst/>
              <a:ahLst/>
              <a:cxnLst/>
              <a:rect l="l" t="t" r="r" b="b"/>
              <a:pathLst>
                <a:path w="1589405" h="490220">
                  <a:moveTo>
                    <a:pt x="0" y="490131"/>
                  </a:moveTo>
                  <a:lnTo>
                    <a:pt x="0" y="0"/>
                  </a:lnTo>
                  <a:lnTo>
                    <a:pt x="1250734" y="0"/>
                  </a:lnTo>
                  <a:lnTo>
                    <a:pt x="1250734" y="275818"/>
                  </a:lnTo>
                  <a:lnTo>
                    <a:pt x="1482483" y="275818"/>
                  </a:lnTo>
                  <a:lnTo>
                    <a:pt x="1482483" y="351218"/>
                  </a:lnTo>
                  <a:lnTo>
                    <a:pt x="1524317" y="351218"/>
                  </a:lnTo>
                  <a:lnTo>
                    <a:pt x="1524317" y="382968"/>
                  </a:lnTo>
                  <a:lnTo>
                    <a:pt x="1589087" y="3829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3"/>
            <p:cNvSpPr/>
            <p:nvPr/>
          </p:nvSpPr>
          <p:spPr>
            <a:xfrm>
              <a:off x="2317576" y="3679127"/>
              <a:ext cx="64769" cy="31750"/>
            </a:xfrm>
            <a:custGeom>
              <a:avLst/>
              <a:gdLst/>
              <a:ahLst/>
              <a:cxnLst/>
              <a:rect l="l" t="t" r="r" b="b"/>
              <a:pathLst>
                <a:path w="64769" h="31750">
                  <a:moveTo>
                    <a:pt x="0" y="31749"/>
                  </a:moveTo>
                  <a:lnTo>
                    <a:pt x="0" y="0"/>
                  </a:lnTo>
                  <a:lnTo>
                    <a:pt x="6477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4"/>
            <p:cNvSpPr/>
            <p:nvPr/>
          </p:nvSpPr>
          <p:spPr>
            <a:xfrm>
              <a:off x="2275743" y="3560065"/>
              <a:ext cx="106680" cy="75565"/>
            </a:xfrm>
            <a:custGeom>
              <a:avLst/>
              <a:gdLst/>
              <a:ahLst/>
              <a:cxnLst/>
              <a:rect l="l" t="t" r="r" b="b"/>
              <a:pathLst>
                <a:path w="106680" h="75564">
                  <a:moveTo>
                    <a:pt x="0" y="75412"/>
                  </a:moveTo>
                  <a:lnTo>
                    <a:pt x="0" y="0"/>
                  </a:lnTo>
                  <a:lnTo>
                    <a:pt x="22453" y="0"/>
                  </a:lnTo>
                  <a:lnTo>
                    <a:pt x="22453" y="55562"/>
                  </a:lnTo>
                  <a:lnTo>
                    <a:pt x="106603" y="5556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5"/>
            <p:cNvSpPr/>
            <p:nvPr/>
          </p:nvSpPr>
          <p:spPr>
            <a:xfrm>
              <a:off x="2298196" y="3504502"/>
              <a:ext cx="84455" cy="55880"/>
            </a:xfrm>
            <a:custGeom>
              <a:avLst/>
              <a:gdLst/>
              <a:ahLst/>
              <a:cxnLst/>
              <a:rect l="l" t="t" r="r" b="b"/>
              <a:pathLst>
                <a:path w="84455" h="55879">
                  <a:moveTo>
                    <a:pt x="0" y="55562"/>
                  </a:moveTo>
                  <a:lnTo>
                    <a:pt x="0" y="0"/>
                  </a:lnTo>
                  <a:lnTo>
                    <a:pt x="25412" y="0"/>
                  </a:lnTo>
                  <a:lnTo>
                    <a:pt x="25412" y="47612"/>
                  </a:lnTo>
                  <a:lnTo>
                    <a:pt x="84150" y="4761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6"/>
            <p:cNvSpPr/>
            <p:nvPr/>
          </p:nvSpPr>
          <p:spPr>
            <a:xfrm>
              <a:off x="2323609" y="3456864"/>
              <a:ext cx="59055" cy="47625"/>
            </a:xfrm>
            <a:custGeom>
              <a:avLst/>
              <a:gdLst/>
              <a:ahLst/>
              <a:cxnLst/>
              <a:rect l="l" t="t" r="r" b="b"/>
              <a:pathLst>
                <a:path w="59055" h="47625">
                  <a:moveTo>
                    <a:pt x="0" y="47637"/>
                  </a:moveTo>
                  <a:lnTo>
                    <a:pt x="0" y="0"/>
                  </a:lnTo>
                  <a:lnTo>
                    <a:pt x="22644" y="0"/>
                  </a:lnTo>
                  <a:lnTo>
                    <a:pt x="22644" y="31762"/>
                  </a:lnTo>
                  <a:lnTo>
                    <a:pt x="58737" y="3176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7"/>
            <p:cNvSpPr/>
            <p:nvPr/>
          </p:nvSpPr>
          <p:spPr>
            <a:xfrm>
              <a:off x="2346253" y="3425140"/>
              <a:ext cx="36195" cy="31750"/>
            </a:xfrm>
            <a:custGeom>
              <a:avLst/>
              <a:gdLst/>
              <a:ahLst/>
              <a:cxnLst/>
              <a:rect l="l" t="t" r="r" b="b"/>
              <a:pathLst>
                <a:path w="36194" h="31750">
                  <a:moveTo>
                    <a:pt x="0" y="31724"/>
                  </a:moveTo>
                  <a:lnTo>
                    <a:pt x="0" y="0"/>
                  </a:lnTo>
                  <a:lnTo>
                    <a:pt x="3609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8"/>
            <p:cNvSpPr/>
            <p:nvPr/>
          </p:nvSpPr>
          <p:spPr>
            <a:xfrm>
              <a:off x="2043993" y="3083815"/>
              <a:ext cx="338455" cy="278130"/>
            </a:xfrm>
            <a:custGeom>
              <a:avLst/>
              <a:gdLst/>
              <a:ahLst/>
              <a:cxnLst/>
              <a:rect l="l" t="t" r="r" b="b"/>
              <a:pathLst>
                <a:path w="338455" h="278129">
                  <a:moveTo>
                    <a:pt x="0" y="275844"/>
                  </a:moveTo>
                  <a:lnTo>
                    <a:pt x="0" y="0"/>
                  </a:lnTo>
                  <a:lnTo>
                    <a:pt x="23583" y="0"/>
                  </a:lnTo>
                  <a:lnTo>
                    <a:pt x="23583" y="230200"/>
                  </a:lnTo>
                  <a:lnTo>
                    <a:pt x="212623" y="230200"/>
                  </a:lnTo>
                  <a:lnTo>
                    <a:pt x="212623" y="277825"/>
                  </a:lnTo>
                  <a:lnTo>
                    <a:pt x="338353" y="2778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9"/>
            <p:cNvSpPr/>
            <p:nvPr/>
          </p:nvSpPr>
          <p:spPr>
            <a:xfrm>
              <a:off x="2256617" y="3266377"/>
              <a:ext cx="125730" cy="48260"/>
            </a:xfrm>
            <a:custGeom>
              <a:avLst/>
              <a:gdLst/>
              <a:ahLst/>
              <a:cxnLst/>
              <a:rect l="l" t="t" r="r" b="b"/>
              <a:pathLst>
                <a:path w="125730" h="48260">
                  <a:moveTo>
                    <a:pt x="0" y="47637"/>
                  </a:moveTo>
                  <a:lnTo>
                    <a:pt x="0" y="0"/>
                  </a:lnTo>
                  <a:lnTo>
                    <a:pt x="70192" y="0"/>
                  </a:lnTo>
                  <a:lnTo>
                    <a:pt x="70192" y="31750"/>
                  </a:lnTo>
                  <a:lnTo>
                    <a:pt x="125730" y="3175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40"/>
            <p:cNvSpPr/>
            <p:nvPr/>
          </p:nvSpPr>
          <p:spPr>
            <a:xfrm>
              <a:off x="2326809" y="3234640"/>
              <a:ext cx="55880" cy="31750"/>
            </a:xfrm>
            <a:custGeom>
              <a:avLst/>
              <a:gdLst/>
              <a:ahLst/>
              <a:cxnLst/>
              <a:rect l="l" t="t" r="r" b="b"/>
              <a:pathLst>
                <a:path w="55880" h="31750">
                  <a:moveTo>
                    <a:pt x="0" y="31737"/>
                  </a:moveTo>
                  <a:lnTo>
                    <a:pt x="0" y="0"/>
                  </a:lnTo>
                  <a:lnTo>
                    <a:pt x="5553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41"/>
            <p:cNvSpPr/>
            <p:nvPr/>
          </p:nvSpPr>
          <p:spPr>
            <a:xfrm>
              <a:off x="2067577" y="2853653"/>
              <a:ext cx="314960" cy="317500"/>
            </a:xfrm>
            <a:custGeom>
              <a:avLst/>
              <a:gdLst/>
              <a:ahLst/>
              <a:cxnLst/>
              <a:rect l="l" t="t" r="r" b="b"/>
              <a:pathLst>
                <a:path w="314960" h="317500">
                  <a:moveTo>
                    <a:pt x="0" y="230162"/>
                  </a:moveTo>
                  <a:lnTo>
                    <a:pt x="0" y="0"/>
                  </a:lnTo>
                  <a:lnTo>
                    <a:pt x="146202" y="0"/>
                  </a:lnTo>
                  <a:lnTo>
                    <a:pt x="146202" y="210337"/>
                  </a:lnTo>
                  <a:lnTo>
                    <a:pt x="213182" y="210337"/>
                  </a:lnTo>
                  <a:lnTo>
                    <a:pt x="213182" y="285737"/>
                  </a:lnTo>
                  <a:lnTo>
                    <a:pt x="268757" y="285737"/>
                  </a:lnTo>
                  <a:lnTo>
                    <a:pt x="268757" y="317487"/>
                  </a:lnTo>
                  <a:lnTo>
                    <a:pt x="314769" y="31748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2"/>
            <p:cNvSpPr/>
            <p:nvPr/>
          </p:nvSpPr>
          <p:spPr>
            <a:xfrm>
              <a:off x="2336334" y="3107627"/>
              <a:ext cx="46355" cy="32384"/>
            </a:xfrm>
            <a:custGeom>
              <a:avLst/>
              <a:gdLst/>
              <a:ahLst/>
              <a:cxnLst/>
              <a:rect l="l" t="t" r="r" b="b"/>
              <a:pathLst>
                <a:path w="46355" h="32385">
                  <a:moveTo>
                    <a:pt x="0" y="31762"/>
                  </a:moveTo>
                  <a:lnTo>
                    <a:pt x="0" y="0"/>
                  </a:lnTo>
                  <a:lnTo>
                    <a:pt x="4601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3"/>
            <p:cNvSpPr/>
            <p:nvPr/>
          </p:nvSpPr>
          <p:spPr>
            <a:xfrm>
              <a:off x="2280759" y="2988565"/>
              <a:ext cx="101600" cy="75565"/>
            </a:xfrm>
            <a:custGeom>
              <a:avLst/>
              <a:gdLst/>
              <a:ahLst/>
              <a:cxnLst/>
              <a:rect l="l" t="t" r="r" b="b"/>
              <a:pathLst>
                <a:path w="101600" h="75564">
                  <a:moveTo>
                    <a:pt x="0" y="75425"/>
                  </a:moveTo>
                  <a:lnTo>
                    <a:pt x="0" y="0"/>
                  </a:lnTo>
                  <a:lnTo>
                    <a:pt x="22339" y="0"/>
                  </a:lnTo>
                  <a:lnTo>
                    <a:pt x="22339" y="55587"/>
                  </a:lnTo>
                  <a:lnTo>
                    <a:pt x="101587" y="5558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4"/>
            <p:cNvSpPr/>
            <p:nvPr/>
          </p:nvSpPr>
          <p:spPr>
            <a:xfrm>
              <a:off x="2303098" y="2933015"/>
              <a:ext cx="79375" cy="55880"/>
            </a:xfrm>
            <a:custGeom>
              <a:avLst/>
              <a:gdLst/>
              <a:ahLst/>
              <a:cxnLst/>
              <a:rect l="l" t="t" r="r" b="b"/>
              <a:pathLst>
                <a:path w="79375" h="55880">
                  <a:moveTo>
                    <a:pt x="0" y="55549"/>
                  </a:moveTo>
                  <a:lnTo>
                    <a:pt x="0" y="0"/>
                  </a:lnTo>
                  <a:lnTo>
                    <a:pt x="21526" y="0"/>
                  </a:lnTo>
                  <a:lnTo>
                    <a:pt x="21526" y="47624"/>
                  </a:lnTo>
                  <a:lnTo>
                    <a:pt x="79247" y="4762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5"/>
            <p:cNvSpPr/>
            <p:nvPr/>
          </p:nvSpPr>
          <p:spPr>
            <a:xfrm>
              <a:off x="2324625" y="2885403"/>
              <a:ext cx="57785" cy="47625"/>
            </a:xfrm>
            <a:custGeom>
              <a:avLst/>
              <a:gdLst/>
              <a:ahLst/>
              <a:cxnLst/>
              <a:rect l="l" t="t" r="r" b="b"/>
              <a:pathLst>
                <a:path w="57785" h="47625">
                  <a:moveTo>
                    <a:pt x="0" y="47612"/>
                  </a:moveTo>
                  <a:lnTo>
                    <a:pt x="0" y="0"/>
                  </a:lnTo>
                  <a:lnTo>
                    <a:pt x="12738" y="0"/>
                  </a:lnTo>
                  <a:lnTo>
                    <a:pt x="12738" y="31749"/>
                  </a:lnTo>
                  <a:lnTo>
                    <a:pt x="57721" y="3174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6"/>
            <p:cNvSpPr/>
            <p:nvPr/>
          </p:nvSpPr>
          <p:spPr>
            <a:xfrm>
              <a:off x="2337363" y="2853653"/>
              <a:ext cx="45085" cy="31750"/>
            </a:xfrm>
            <a:custGeom>
              <a:avLst/>
              <a:gdLst/>
              <a:ahLst/>
              <a:cxnLst/>
              <a:rect l="l" t="t" r="r" b="b"/>
              <a:pathLst>
                <a:path w="45085" h="31750">
                  <a:moveTo>
                    <a:pt x="0" y="31749"/>
                  </a:moveTo>
                  <a:lnTo>
                    <a:pt x="0" y="0"/>
                  </a:lnTo>
                  <a:lnTo>
                    <a:pt x="4498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7"/>
            <p:cNvSpPr/>
            <p:nvPr/>
          </p:nvSpPr>
          <p:spPr>
            <a:xfrm>
              <a:off x="2213779" y="2643315"/>
              <a:ext cx="168910" cy="210820"/>
            </a:xfrm>
            <a:custGeom>
              <a:avLst/>
              <a:gdLst/>
              <a:ahLst/>
              <a:cxnLst/>
              <a:rect l="l" t="t" r="r" b="b"/>
              <a:pathLst>
                <a:path w="168910" h="210819">
                  <a:moveTo>
                    <a:pt x="0" y="210337"/>
                  </a:moveTo>
                  <a:lnTo>
                    <a:pt x="0" y="0"/>
                  </a:lnTo>
                  <a:lnTo>
                    <a:pt x="70954" y="0"/>
                  </a:lnTo>
                  <a:lnTo>
                    <a:pt x="70954" y="99212"/>
                  </a:lnTo>
                  <a:lnTo>
                    <a:pt x="128473" y="99212"/>
                  </a:lnTo>
                  <a:lnTo>
                    <a:pt x="128473" y="146837"/>
                  </a:lnTo>
                  <a:lnTo>
                    <a:pt x="168567" y="14683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8"/>
            <p:cNvSpPr/>
            <p:nvPr/>
          </p:nvSpPr>
          <p:spPr>
            <a:xfrm>
              <a:off x="2342253" y="2694890"/>
              <a:ext cx="40640" cy="47625"/>
            </a:xfrm>
            <a:custGeom>
              <a:avLst/>
              <a:gdLst/>
              <a:ahLst/>
              <a:cxnLst/>
              <a:rect l="l" t="t" r="r" b="b"/>
              <a:pathLst>
                <a:path w="40639" h="47625">
                  <a:moveTo>
                    <a:pt x="0" y="47637"/>
                  </a:moveTo>
                  <a:lnTo>
                    <a:pt x="0" y="0"/>
                  </a:lnTo>
                  <a:lnTo>
                    <a:pt x="3911" y="0"/>
                  </a:lnTo>
                  <a:lnTo>
                    <a:pt x="3911" y="31749"/>
                  </a:lnTo>
                  <a:lnTo>
                    <a:pt x="40093" y="3174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9"/>
            <p:cNvSpPr/>
            <p:nvPr/>
          </p:nvSpPr>
          <p:spPr>
            <a:xfrm>
              <a:off x="2346164" y="2663153"/>
              <a:ext cx="36195" cy="31750"/>
            </a:xfrm>
            <a:custGeom>
              <a:avLst/>
              <a:gdLst/>
              <a:ahLst/>
              <a:cxnLst/>
              <a:rect l="l" t="t" r="r" b="b"/>
              <a:pathLst>
                <a:path w="36194" h="31750">
                  <a:moveTo>
                    <a:pt x="0" y="31737"/>
                  </a:moveTo>
                  <a:lnTo>
                    <a:pt x="0" y="0"/>
                  </a:lnTo>
                  <a:lnTo>
                    <a:pt x="3618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50"/>
            <p:cNvSpPr/>
            <p:nvPr/>
          </p:nvSpPr>
          <p:spPr>
            <a:xfrm>
              <a:off x="2284734" y="2544090"/>
              <a:ext cx="97790" cy="99695"/>
            </a:xfrm>
            <a:custGeom>
              <a:avLst/>
              <a:gdLst/>
              <a:ahLst/>
              <a:cxnLst/>
              <a:rect l="l" t="t" r="r" b="b"/>
              <a:pathLst>
                <a:path w="97789" h="99694">
                  <a:moveTo>
                    <a:pt x="0" y="99225"/>
                  </a:moveTo>
                  <a:lnTo>
                    <a:pt x="0" y="0"/>
                  </a:lnTo>
                  <a:lnTo>
                    <a:pt x="29972" y="0"/>
                  </a:lnTo>
                  <a:lnTo>
                    <a:pt x="29972" y="55562"/>
                  </a:lnTo>
                  <a:lnTo>
                    <a:pt x="97612" y="5556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51"/>
            <p:cNvSpPr/>
            <p:nvPr/>
          </p:nvSpPr>
          <p:spPr>
            <a:xfrm>
              <a:off x="2314706" y="2488540"/>
              <a:ext cx="67945" cy="55880"/>
            </a:xfrm>
            <a:custGeom>
              <a:avLst/>
              <a:gdLst/>
              <a:ahLst/>
              <a:cxnLst/>
              <a:rect l="l" t="t" r="r" b="b"/>
              <a:pathLst>
                <a:path w="67944" h="55880">
                  <a:moveTo>
                    <a:pt x="0" y="55549"/>
                  </a:moveTo>
                  <a:lnTo>
                    <a:pt x="0" y="0"/>
                  </a:lnTo>
                  <a:lnTo>
                    <a:pt x="16192" y="0"/>
                  </a:lnTo>
                  <a:lnTo>
                    <a:pt x="16192" y="47625"/>
                  </a:lnTo>
                  <a:lnTo>
                    <a:pt x="67640" y="4762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2"/>
            <p:cNvSpPr/>
            <p:nvPr/>
          </p:nvSpPr>
          <p:spPr>
            <a:xfrm>
              <a:off x="2330899" y="2440915"/>
              <a:ext cx="52069" cy="47625"/>
            </a:xfrm>
            <a:custGeom>
              <a:avLst/>
              <a:gdLst/>
              <a:ahLst/>
              <a:cxnLst/>
              <a:rect l="l" t="t" r="r" b="b"/>
              <a:pathLst>
                <a:path w="52069" h="47625">
                  <a:moveTo>
                    <a:pt x="0" y="47625"/>
                  </a:moveTo>
                  <a:lnTo>
                    <a:pt x="0" y="0"/>
                  </a:lnTo>
                  <a:lnTo>
                    <a:pt x="8890" y="0"/>
                  </a:lnTo>
                  <a:lnTo>
                    <a:pt x="8890" y="31737"/>
                  </a:lnTo>
                  <a:lnTo>
                    <a:pt x="51447" y="3173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3"/>
            <p:cNvSpPr/>
            <p:nvPr/>
          </p:nvSpPr>
          <p:spPr>
            <a:xfrm>
              <a:off x="2339789" y="2409153"/>
              <a:ext cx="42545" cy="31750"/>
            </a:xfrm>
            <a:custGeom>
              <a:avLst/>
              <a:gdLst/>
              <a:ahLst/>
              <a:cxnLst/>
              <a:rect l="l" t="t" r="r" b="b"/>
              <a:pathLst>
                <a:path w="42544" h="31750">
                  <a:moveTo>
                    <a:pt x="0" y="31762"/>
                  </a:moveTo>
                  <a:lnTo>
                    <a:pt x="0" y="0"/>
                  </a:lnTo>
                  <a:lnTo>
                    <a:pt x="4255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4"/>
            <p:cNvSpPr/>
            <p:nvPr/>
          </p:nvSpPr>
          <p:spPr>
            <a:xfrm>
              <a:off x="2490068" y="1197966"/>
              <a:ext cx="1461135" cy="1134110"/>
            </a:xfrm>
            <a:custGeom>
              <a:avLst/>
              <a:gdLst/>
              <a:ahLst/>
              <a:cxnLst/>
              <a:rect l="l" t="t" r="r" b="b"/>
              <a:pathLst>
                <a:path w="1461135" h="1134110">
                  <a:moveTo>
                    <a:pt x="1460703" y="0"/>
                  </a:moveTo>
                  <a:lnTo>
                    <a:pt x="579450" y="0"/>
                  </a:lnTo>
                  <a:lnTo>
                    <a:pt x="579450" y="896721"/>
                  </a:lnTo>
                  <a:lnTo>
                    <a:pt x="160032" y="896721"/>
                  </a:lnTo>
                  <a:lnTo>
                    <a:pt x="160032" y="1038479"/>
                  </a:lnTo>
                  <a:lnTo>
                    <a:pt x="44132" y="1038479"/>
                  </a:lnTo>
                  <a:lnTo>
                    <a:pt x="44132" y="1090777"/>
                  </a:lnTo>
                  <a:lnTo>
                    <a:pt x="0" y="1090777"/>
                  </a:lnTo>
                  <a:lnTo>
                    <a:pt x="0" y="113407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5"/>
            <p:cNvSpPr/>
            <p:nvPr/>
          </p:nvSpPr>
          <p:spPr>
            <a:xfrm>
              <a:off x="2534200" y="2288744"/>
              <a:ext cx="44450" cy="43815"/>
            </a:xfrm>
            <a:custGeom>
              <a:avLst/>
              <a:gdLst/>
              <a:ahLst/>
              <a:cxnLst/>
              <a:rect l="l" t="t" r="r" b="b"/>
              <a:pathLst>
                <a:path w="44450" h="43814">
                  <a:moveTo>
                    <a:pt x="0" y="0"/>
                  </a:moveTo>
                  <a:lnTo>
                    <a:pt x="44157" y="0"/>
                  </a:lnTo>
                  <a:lnTo>
                    <a:pt x="44157" y="4329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6"/>
            <p:cNvSpPr/>
            <p:nvPr/>
          </p:nvSpPr>
          <p:spPr>
            <a:xfrm>
              <a:off x="2650101" y="2236446"/>
              <a:ext cx="116205" cy="95885"/>
            </a:xfrm>
            <a:custGeom>
              <a:avLst/>
              <a:gdLst/>
              <a:ahLst/>
              <a:cxnLst/>
              <a:rect l="l" t="t" r="r" b="b"/>
              <a:pathLst>
                <a:path w="116205" h="95885">
                  <a:moveTo>
                    <a:pt x="0" y="0"/>
                  </a:moveTo>
                  <a:lnTo>
                    <a:pt x="115887" y="0"/>
                  </a:lnTo>
                  <a:lnTo>
                    <a:pt x="115887" y="14376"/>
                  </a:lnTo>
                  <a:lnTo>
                    <a:pt x="16548" y="14376"/>
                  </a:lnTo>
                  <a:lnTo>
                    <a:pt x="16548" y="9559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7"/>
            <p:cNvSpPr/>
            <p:nvPr/>
          </p:nvSpPr>
          <p:spPr>
            <a:xfrm>
              <a:off x="2754952" y="2250822"/>
              <a:ext cx="110489" cy="81280"/>
            </a:xfrm>
            <a:custGeom>
              <a:avLst/>
              <a:gdLst/>
              <a:ahLst/>
              <a:cxnLst/>
              <a:rect l="l" t="t" r="r" b="b"/>
              <a:pathLst>
                <a:path w="110489" h="81280">
                  <a:moveTo>
                    <a:pt x="11036" y="0"/>
                  </a:moveTo>
                  <a:lnTo>
                    <a:pt x="110375" y="0"/>
                  </a:lnTo>
                  <a:lnTo>
                    <a:pt x="110375" y="40754"/>
                  </a:lnTo>
                  <a:lnTo>
                    <a:pt x="0" y="40754"/>
                  </a:lnTo>
                  <a:lnTo>
                    <a:pt x="0" y="8121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8"/>
            <p:cNvSpPr/>
            <p:nvPr/>
          </p:nvSpPr>
          <p:spPr>
            <a:xfrm>
              <a:off x="2843242" y="2291576"/>
              <a:ext cx="132715" cy="40640"/>
            </a:xfrm>
            <a:custGeom>
              <a:avLst/>
              <a:gdLst/>
              <a:ahLst/>
              <a:cxnLst/>
              <a:rect l="l" t="t" r="r" b="b"/>
              <a:pathLst>
                <a:path w="132714" h="40639">
                  <a:moveTo>
                    <a:pt x="22085" y="0"/>
                  </a:moveTo>
                  <a:lnTo>
                    <a:pt x="132461" y="0"/>
                  </a:lnTo>
                  <a:lnTo>
                    <a:pt x="132461" y="7810"/>
                  </a:lnTo>
                  <a:lnTo>
                    <a:pt x="44145" y="7810"/>
                  </a:lnTo>
                  <a:lnTo>
                    <a:pt x="44145" y="8839"/>
                  </a:lnTo>
                  <a:lnTo>
                    <a:pt x="0" y="8839"/>
                  </a:lnTo>
                  <a:lnTo>
                    <a:pt x="0" y="4046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9"/>
            <p:cNvSpPr/>
            <p:nvPr/>
          </p:nvSpPr>
          <p:spPr>
            <a:xfrm>
              <a:off x="2887387" y="2300415"/>
              <a:ext cx="44450" cy="31750"/>
            </a:xfrm>
            <a:custGeom>
              <a:avLst/>
              <a:gdLst/>
              <a:ahLst/>
              <a:cxnLst/>
              <a:rect l="l" t="t" r="r" b="b"/>
              <a:pathLst>
                <a:path w="44450" h="31750">
                  <a:moveTo>
                    <a:pt x="0" y="0"/>
                  </a:moveTo>
                  <a:lnTo>
                    <a:pt x="44170" y="0"/>
                  </a:lnTo>
                  <a:lnTo>
                    <a:pt x="44170" y="3162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60"/>
            <p:cNvSpPr/>
            <p:nvPr/>
          </p:nvSpPr>
          <p:spPr>
            <a:xfrm>
              <a:off x="2975703" y="2299387"/>
              <a:ext cx="88900" cy="33020"/>
            </a:xfrm>
            <a:custGeom>
              <a:avLst/>
              <a:gdLst/>
              <a:ahLst/>
              <a:cxnLst/>
              <a:rect l="l" t="t" r="r" b="b"/>
              <a:pathLst>
                <a:path w="88900" h="33019">
                  <a:moveTo>
                    <a:pt x="0" y="0"/>
                  </a:moveTo>
                  <a:lnTo>
                    <a:pt x="88303" y="0"/>
                  </a:lnTo>
                  <a:lnTo>
                    <a:pt x="88303" y="10744"/>
                  </a:lnTo>
                  <a:lnTo>
                    <a:pt x="44132" y="10744"/>
                  </a:lnTo>
                  <a:lnTo>
                    <a:pt x="44132" y="3265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61"/>
            <p:cNvSpPr/>
            <p:nvPr/>
          </p:nvSpPr>
          <p:spPr>
            <a:xfrm>
              <a:off x="3064006" y="2310131"/>
              <a:ext cx="44450" cy="22225"/>
            </a:xfrm>
            <a:custGeom>
              <a:avLst/>
              <a:gdLst/>
              <a:ahLst/>
              <a:cxnLst/>
              <a:rect l="l" t="t" r="r" b="b"/>
              <a:pathLst>
                <a:path w="44450" h="22225">
                  <a:moveTo>
                    <a:pt x="0" y="0"/>
                  </a:moveTo>
                  <a:lnTo>
                    <a:pt x="44145" y="0"/>
                  </a:lnTo>
                  <a:lnTo>
                    <a:pt x="44145" y="2190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2"/>
            <p:cNvSpPr/>
            <p:nvPr/>
          </p:nvSpPr>
          <p:spPr>
            <a:xfrm>
              <a:off x="3069518" y="2094688"/>
              <a:ext cx="419734" cy="237490"/>
            </a:xfrm>
            <a:custGeom>
              <a:avLst/>
              <a:gdLst/>
              <a:ahLst/>
              <a:cxnLst/>
              <a:rect l="l" t="t" r="r" b="b"/>
              <a:pathLst>
                <a:path w="419735" h="237489">
                  <a:moveTo>
                    <a:pt x="0" y="0"/>
                  </a:moveTo>
                  <a:lnTo>
                    <a:pt x="419417" y="0"/>
                  </a:lnTo>
                  <a:lnTo>
                    <a:pt x="419417" y="62153"/>
                  </a:lnTo>
                  <a:lnTo>
                    <a:pt x="193154" y="62153"/>
                  </a:lnTo>
                  <a:lnTo>
                    <a:pt x="193154" y="201752"/>
                  </a:lnTo>
                  <a:lnTo>
                    <a:pt x="126923" y="201752"/>
                  </a:lnTo>
                  <a:lnTo>
                    <a:pt x="126923" y="23735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3"/>
            <p:cNvSpPr/>
            <p:nvPr/>
          </p:nvSpPr>
          <p:spPr>
            <a:xfrm>
              <a:off x="3262672" y="2296440"/>
              <a:ext cx="66675" cy="36195"/>
            </a:xfrm>
            <a:custGeom>
              <a:avLst/>
              <a:gdLst/>
              <a:ahLst/>
              <a:cxnLst/>
              <a:rect l="l" t="t" r="r" b="b"/>
              <a:pathLst>
                <a:path w="66675" h="36194">
                  <a:moveTo>
                    <a:pt x="0" y="0"/>
                  </a:moveTo>
                  <a:lnTo>
                    <a:pt x="66217" y="0"/>
                  </a:lnTo>
                  <a:lnTo>
                    <a:pt x="66217" y="8420"/>
                  </a:lnTo>
                  <a:lnTo>
                    <a:pt x="22072" y="8420"/>
                  </a:lnTo>
                  <a:lnTo>
                    <a:pt x="22072" y="3559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4"/>
            <p:cNvSpPr/>
            <p:nvPr/>
          </p:nvSpPr>
          <p:spPr>
            <a:xfrm>
              <a:off x="3328890" y="2304860"/>
              <a:ext cx="44450" cy="27305"/>
            </a:xfrm>
            <a:custGeom>
              <a:avLst/>
              <a:gdLst/>
              <a:ahLst/>
              <a:cxnLst/>
              <a:rect l="l" t="t" r="r" b="b"/>
              <a:pathLst>
                <a:path w="44450" h="27305">
                  <a:moveTo>
                    <a:pt x="0" y="0"/>
                  </a:moveTo>
                  <a:lnTo>
                    <a:pt x="44157" y="0"/>
                  </a:lnTo>
                  <a:lnTo>
                    <a:pt x="44157" y="2717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5"/>
            <p:cNvSpPr/>
            <p:nvPr/>
          </p:nvSpPr>
          <p:spPr>
            <a:xfrm>
              <a:off x="3461339" y="2156842"/>
              <a:ext cx="254000" cy="175260"/>
            </a:xfrm>
            <a:custGeom>
              <a:avLst/>
              <a:gdLst/>
              <a:ahLst/>
              <a:cxnLst/>
              <a:rect l="l" t="t" r="r" b="b"/>
              <a:pathLst>
                <a:path w="254000" h="175260">
                  <a:moveTo>
                    <a:pt x="27597" y="0"/>
                  </a:moveTo>
                  <a:lnTo>
                    <a:pt x="253860" y="0"/>
                  </a:lnTo>
                  <a:lnTo>
                    <a:pt x="253860" y="97599"/>
                  </a:lnTo>
                  <a:lnTo>
                    <a:pt x="66217" y="97599"/>
                  </a:lnTo>
                  <a:lnTo>
                    <a:pt x="66217" y="131317"/>
                  </a:lnTo>
                  <a:lnTo>
                    <a:pt x="0" y="131317"/>
                  </a:lnTo>
                  <a:lnTo>
                    <a:pt x="0" y="17519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6"/>
            <p:cNvSpPr/>
            <p:nvPr/>
          </p:nvSpPr>
          <p:spPr>
            <a:xfrm>
              <a:off x="3527556" y="2288160"/>
              <a:ext cx="66675" cy="44450"/>
            </a:xfrm>
            <a:custGeom>
              <a:avLst/>
              <a:gdLst/>
              <a:ahLst/>
              <a:cxnLst/>
              <a:rect l="l" t="t" r="r" b="b"/>
              <a:pathLst>
                <a:path w="66675" h="44450">
                  <a:moveTo>
                    <a:pt x="0" y="0"/>
                  </a:moveTo>
                  <a:lnTo>
                    <a:pt x="66243" y="0"/>
                  </a:lnTo>
                  <a:lnTo>
                    <a:pt x="66243" y="12255"/>
                  </a:lnTo>
                  <a:lnTo>
                    <a:pt x="22098" y="12255"/>
                  </a:lnTo>
                  <a:lnTo>
                    <a:pt x="22098" y="4387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7"/>
            <p:cNvSpPr/>
            <p:nvPr/>
          </p:nvSpPr>
          <p:spPr>
            <a:xfrm>
              <a:off x="3593800" y="2300415"/>
              <a:ext cx="44450" cy="31750"/>
            </a:xfrm>
            <a:custGeom>
              <a:avLst/>
              <a:gdLst/>
              <a:ahLst/>
              <a:cxnLst/>
              <a:rect l="l" t="t" r="r" b="b"/>
              <a:pathLst>
                <a:path w="44450" h="31750">
                  <a:moveTo>
                    <a:pt x="0" y="0"/>
                  </a:moveTo>
                  <a:lnTo>
                    <a:pt x="44132" y="0"/>
                  </a:lnTo>
                  <a:lnTo>
                    <a:pt x="44132" y="3162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8"/>
            <p:cNvSpPr/>
            <p:nvPr/>
          </p:nvSpPr>
          <p:spPr>
            <a:xfrm>
              <a:off x="3715199" y="2254441"/>
              <a:ext cx="187960" cy="78105"/>
            </a:xfrm>
            <a:custGeom>
              <a:avLst/>
              <a:gdLst/>
              <a:ahLst/>
              <a:cxnLst/>
              <a:rect l="l" t="t" r="r" b="b"/>
              <a:pathLst>
                <a:path w="187960" h="78105">
                  <a:moveTo>
                    <a:pt x="0" y="0"/>
                  </a:moveTo>
                  <a:lnTo>
                    <a:pt x="187629" y="0"/>
                  </a:lnTo>
                  <a:lnTo>
                    <a:pt x="187629" y="25806"/>
                  </a:lnTo>
                  <a:lnTo>
                    <a:pt x="55181" y="25806"/>
                  </a:lnTo>
                  <a:lnTo>
                    <a:pt x="55181" y="48056"/>
                  </a:lnTo>
                  <a:lnTo>
                    <a:pt x="11048" y="48056"/>
                  </a:lnTo>
                  <a:lnTo>
                    <a:pt x="11048" y="775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9"/>
            <p:cNvSpPr/>
            <p:nvPr/>
          </p:nvSpPr>
          <p:spPr>
            <a:xfrm>
              <a:off x="3770380" y="2302498"/>
              <a:ext cx="44450" cy="29845"/>
            </a:xfrm>
            <a:custGeom>
              <a:avLst/>
              <a:gdLst/>
              <a:ahLst/>
              <a:cxnLst/>
              <a:rect l="l" t="t" r="r" b="b"/>
              <a:pathLst>
                <a:path w="44450" h="29844">
                  <a:moveTo>
                    <a:pt x="0" y="0"/>
                  </a:moveTo>
                  <a:lnTo>
                    <a:pt x="44145" y="0"/>
                  </a:lnTo>
                  <a:lnTo>
                    <a:pt x="44145" y="2954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70"/>
            <p:cNvSpPr/>
            <p:nvPr/>
          </p:nvSpPr>
          <p:spPr>
            <a:xfrm>
              <a:off x="3902829" y="2280248"/>
              <a:ext cx="132715" cy="52069"/>
            </a:xfrm>
            <a:custGeom>
              <a:avLst/>
              <a:gdLst/>
              <a:ahLst/>
              <a:cxnLst/>
              <a:rect l="l" t="t" r="r" b="b"/>
              <a:pathLst>
                <a:path w="132714" h="52069">
                  <a:moveTo>
                    <a:pt x="0" y="0"/>
                  </a:moveTo>
                  <a:lnTo>
                    <a:pt x="132448" y="0"/>
                  </a:lnTo>
                  <a:lnTo>
                    <a:pt x="132448" y="12039"/>
                  </a:lnTo>
                  <a:lnTo>
                    <a:pt x="44145" y="12039"/>
                  </a:lnTo>
                  <a:lnTo>
                    <a:pt x="44145" y="19215"/>
                  </a:lnTo>
                  <a:lnTo>
                    <a:pt x="0" y="19215"/>
                  </a:lnTo>
                  <a:lnTo>
                    <a:pt x="0" y="5179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71"/>
            <p:cNvSpPr/>
            <p:nvPr/>
          </p:nvSpPr>
          <p:spPr>
            <a:xfrm>
              <a:off x="3946974" y="2299463"/>
              <a:ext cx="44450" cy="33020"/>
            </a:xfrm>
            <a:custGeom>
              <a:avLst/>
              <a:gdLst/>
              <a:ahLst/>
              <a:cxnLst/>
              <a:rect l="l" t="t" r="r" b="b"/>
              <a:pathLst>
                <a:path w="44450" h="33019">
                  <a:moveTo>
                    <a:pt x="0" y="0"/>
                  </a:moveTo>
                  <a:lnTo>
                    <a:pt x="44157" y="0"/>
                  </a:lnTo>
                  <a:lnTo>
                    <a:pt x="44157" y="3257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2"/>
            <p:cNvSpPr/>
            <p:nvPr/>
          </p:nvSpPr>
          <p:spPr>
            <a:xfrm>
              <a:off x="4035277" y="2292287"/>
              <a:ext cx="88900" cy="40005"/>
            </a:xfrm>
            <a:custGeom>
              <a:avLst/>
              <a:gdLst/>
              <a:ahLst/>
              <a:cxnLst/>
              <a:rect l="l" t="t" r="r" b="b"/>
              <a:pathLst>
                <a:path w="88900" h="40005">
                  <a:moveTo>
                    <a:pt x="0" y="0"/>
                  </a:moveTo>
                  <a:lnTo>
                    <a:pt x="88290" y="0"/>
                  </a:lnTo>
                  <a:lnTo>
                    <a:pt x="88290" y="3505"/>
                  </a:lnTo>
                  <a:lnTo>
                    <a:pt x="44157" y="3505"/>
                  </a:lnTo>
                  <a:lnTo>
                    <a:pt x="44157" y="3975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3"/>
            <p:cNvSpPr/>
            <p:nvPr/>
          </p:nvSpPr>
          <p:spPr>
            <a:xfrm>
              <a:off x="4123567" y="2295793"/>
              <a:ext cx="44450" cy="36830"/>
            </a:xfrm>
            <a:custGeom>
              <a:avLst/>
              <a:gdLst/>
              <a:ahLst/>
              <a:cxnLst/>
              <a:rect l="l" t="t" r="r" b="b"/>
              <a:pathLst>
                <a:path w="44450" h="36830">
                  <a:moveTo>
                    <a:pt x="0" y="0"/>
                  </a:moveTo>
                  <a:lnTo>
                    <a:pt x="44157" y="0"/>
                  </a:lnTo>
                  <a:lnTo>
                    <a:pt x="44157" y="3624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4"/>
            <p:cNvSpPr/>
            <p:nvPr/>
          </p:nvSpPr>
          <p:spPr>
            <a:xfrm>
              <a:off x="3950771" y="1197966"/>
              <a:ext cx="881380" cy="1134110"/>
            </a:xfrm>
            <a:custGeom>
              <a:avLst/>
              <a:gdLst/>
              <a:ahLst/>
              <a:cxnLst/>
              <a:rect l="l" t="t" r="r" b="b"/>
              <a:pathLst>
                <a:path w="881379" h="1134110">
                  <a:moveTo>
                    <a:pt x="0" y="0"/>
                  </a:moveTo>
                  <a:lnTo>
                    <a:pt x="881265" y="0"/>
                  </a:lnTo>
                  <a:lnTo>
                    <a:pt x="881265" y="862444"/>
                  </a:lnTo>
                  <a:lnTo>
                    <a:pt x="503923" y="862444"/>
                  </a:lnTo>
                  <a:lnTo>
                    <a:pt x="503923" y="1083754"/>
                  </a:lnTo>
                  <a:lnTo>
                    <a:pt x="371475" y="1083754"/>
                  </a:lnTo>
                  <a:lnTo>
                    <a:pt x="371475" y="1096403"/>
                  </a:lnTo>
                  <a:lnTo>
                    <a:pt x="305257" y="1096403"/>
                  </a:lnTo>
                  <a:lnTo>
                    <a:pt x="305257" y="113407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5"/>
            <p:cNvSpPr/>
            <p:nvPr/>
          </p:nvSpPr>
          <p:spPr>
            <a:xfrm>
              <a:off x="4322246" y="2294370"/>
              <a:ext cx="66675" cy="38100"/>
            </a:xfrm>
            <a:custGeom>
              <a:avLst/>
              <a:gdLst/>
              <a:ahLst/>
              <a:cxnLst/>
              <a:rect l="l" t="t" r="r" b="b"/>
              <a:pathLst>
                <a:path w="66675" h="38100">
                  <a:moveTo>
                    <a:pt x="0" y="0"/>
                  </a:moveTo>
                  <a:lnTo>
                    <a:pt x="66230" y="0"/>
                  </a:lnTo>
                  <a:lnTo>
                    <a:pt x="66230" y="4838"/>
                  </a:lnTo>
                  <a:lnTo>
                    <a:pt x="22085" y="4838"/>
                  </a:lnTo>
                  <a:lnTo>
                    <a:pt x="22085" y="3766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6"/>
            <p:cNvSpPr/>
            <p:nvPr/>
          </p:nvSpPr>
          <p:spPr>
            <a:xfrm>
              <a:off x="4388477" y="2299209"/>
              <a:ext cx="44450" cy="33020"/>
            </a:xfrm>
            <a:custGeom>
              <a:avLst/>
              <a:gdLst/>
              <a:ahLst/>
              <a:cxnLst/>
              <a:rect l="l" t="t" r="r" b="b"/>
              <a:pathLst>
                <a:path w="44450" h="33019">
                  <a:moveTo>
                    <a:pt x="0" y="0"/>
                  </a:moveTo>
                  <a:lnTo>
                    <a:pt x="44145" y="0"/>
                  </a:lnTo>
                  <a:lnTo>
                    <a:pt x="44145" y="3282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7"/>
            <p:cNvSpPr/>
            <p:nvPr/>
          </p:nvSpPr>
          <p:spPr>
            <a:xfrm>
              <a:off x="4454694" y="2281721"/>
              <a:ext cx="132715" cy="50800"/>
            </a:xfrm>
            <a:custGeom>
              <a:avLst/>
              <a:gdLst/>
              <a:ahLst/>
              <a:cxnLst/>
              <a:rect l="l" t="t" r="r" b="b"/>
              <a:pathLst>
                <a:path w="132714" h="50800">
                  <a:moveTo>
                    <a:pt x="0" y="0"/>
                  </a:moveTo>
                  <a:lnTo>
                    <a:pt x="132448" y="0"/>
                  </a:lnTo>
                  <a:lnTo>
                    <a:pt x="132448" y="6807"/>
                  </a:lnTo>
                  <a:lnTo>
                    <a:pt x="66230" y="6807"/>
                  </a:lnTo>
                  <a:lnTo>
                    <a:pt x="66230" y="5031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8"/>
            <p:cNvSpPr/>
            <p:nvPr/>
          </p:nvSpPr>
          <p:spPr>
            <a:xfrm>
              <a:off x="4587143" y="2288528"/>
              <a:ext cx="66675" cy="43815"/>
            </a:xfrm>
            <a:custGeom>
              <a:avLst/>
              <a:gdLst/>
              <a:ahLst/>
              <a:cxnLst/>
              <a:rect l="l" t="t" r="r" b="b"/>
              <a:pathLst>
                <a:path w="66675" h="43814">
                  <a:moveTo>
                    <a:pt x="0" y="0"/>
                  </a:moveTo>
                  <a:lnTo>
                    <a:pt x="66230" y="0"/>
                  </a:lnTo>
                  <a:lnTo>
                    <a:pt x="66230" y="13131"/>
                  </a:lnTo>
                  <a:lnTo>
                    <a:pt x="22085" y="13131"/>
                  </a:lnTo>
                  <a:lnTo>
                    <a:pt x="22085" y="4351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9"/>
            <p:cNvSpPr/>
            <p:nvPr/>
          </p:nvSpPr>
          <p:spPr>
            <a:xfrm>
              <a:off x="4653373" y="2301660"/>
              <a:ext cx="44450" cy="30480"/>
            </a:xfrm>
            <a:custGeom>
              <a:avLst/>
              <a:gdLst/>
              <a:ahLst/>
              <a:cxnLst/>
              <a:rect l="l" t="t" r="r" b="b"/>
              <a:pathLst>
                <a:path w="44450" h="30480">
                  <a:moveTo>
                    <a:pt x="0" y="0"/>
                  </a:moveTo>
                  <a:lnTo>
                    <a:pt x="44157" y="0"/>
                  </a:lnTo>
                  <a:lnTo>
                    <a:pt x="44157" y="3037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80"/>
            <p:cNvSpPr/>
            <p:nvPr/>
          </p:nvSpPr>
          <p:spPr>
            <a:xfrm>
              <a:off x="4785834" y="2060411"/>
              <a:ext cx="423545" cy="271780"/>
            </a:xfrm>
            <a:custGeom>
              <a:avLst/>
              <a:gdLst/>
              <a:ahLst/>
              <a:cxnLst/>
              <a:rect l="l" t="t" r="r" b="b"/>
              <a:pathLst>
                <a:path w="423545" h="271780">
                  <a:moveTo>
                    <a:pt x="46202" y="0"/>
                  </a:moveTo>
                  <a:lnTo>
                    <a:pt x="423545" y="0"/>
                  </a:lnTo>
                  <a:lnTo>
                    <a:pt x="423545" y="132448"/>
                  </a:lnTo>
                  <a:lnTo>
                    <a:pt x="148996" y="132448"/>
                  </a:lnTo>
                  <a:lnTo>
                    <a:pt x="148996" y="164109"/>
                  </a:lnTo>
                  <a:lnTo>
                    <a:pt x="44145" y="164109"/>
                  </a:lnTo>
                  <a:lnTo>
                    <a:pt x="44145" y="235534"/>
                  </a:lnTo>
                  <a:lnTo>
                    <a:pt x="0" y="235534"/>
                  </a:lnTo>
                  <a:lnTo>
                    <a:pt x="0" y="27162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81"/>
            <p:cNvSpPr/>
            <p:nvPr/>
          </p:nvSpPr>
          <p:spPr>
            <a:xfrm>
              <a:off x="4829979" y="2295945"/>
              <a:ext cx="44450" cy="36195"/>
            </a:xfrm>
            <a:custGeom>
              <a:avLst/>
              <a:gdLst/>
              <a:ahLst/>
              <a:cxnLst/>
              <a:rect l="l" t="t" r="r" b="b"/>
              <a:pathLst>
                <a:path w="44450" h="36194">
                  <a:moveTo>
                    <a:pt x="0" y="0"/>
                  </a:moveTo>
                  <a:lnTo>
                    <a:pt x="44145" y="0"/>
                  </a:lnTo>
                  <a:lnTo>
                    <a:pt x="44145" y="3609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2"/>
            <p:cNvSpPr/>
            <p:nvPr/>
          </p:nvSpPr>
          <p:spPr>
            <a:xfrm>
              <a:off x="4934830" y="2224520"/>
              <a:ext cx="105410" cy="107950"/>
            </a:xfrm>
            <a:custGeom>
              <a:avLst/>
              <a:gdLst/>
              <a:ahLst/>
              <a:cxnLst/>
              <a:rect l="l" t="t" r="r" b="b"/>
              <a:pathLst>
                <a:path w="105410" h="107950">
                  <a:moveTo>
                    <a:pt x="0" y="0"/>
                  </a:moveTo>
                  <a:lnTo>
                    <a:pt x="104851" y="0"/>
                  </a:lnTo>
                  <a:lnTo>
                    <a:pt x="104851" y="45034"/>
                  </a:lnTo>
                  <a:lnTo>
                    <a:pt x="27609" y="45034"/>
                  </a:lnTo>
                  <a:lnTo>
                    <a:pt x="27609" y="10751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3"/>
            <p:cNvSpPr/>
            <p:nvPr/>
          </p:nvSpPr>
          <p:spPr>
            <a:xfrm>
              <a:off x="5039682" y="2269554"/>
              <a:ext cx="77470" cy="62865"/>
            </a:xfrm>
            <a:custGeom>
              <a:avLst/>
              <a:gdLst/>
              <a:ahLst/>
              <a:cxnLst/>
              <a:rect l="l" t="t" r="r" b="b"/>
              <a:pathLst>
                <a:path w="77470" h="62864">
                  <a:moveTo>
                    <a:pt x="0" y="0"/>
                  </a:moveTo>
                  <a:lnTo>
                    <a:pt x="77279" y="0"/>
                  </a:lnTo>
                  <a:lnTo>
                    <a:pt x="77279" y="16954"/>
                  </a:lnTo>
                  <a:lnTo>
                    <a:pt x="11036" y="16954"/>
                  </a:lnTo>
                  <a:lnTo>
                    <a:pt x="11036" y="6248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4"/>
            <p:cNvSpPr/>
            <p:nvPr/>
          </p:nvSpPr>
          <p:spPr>
            <a:xfrm>
              <a:off x="5116961" y="2286509"/>
              <a:ext cx="66675" cy="45720"/>
            </a:xfrm>
            <a:custGeom>
              <a:avLst/>
              <a:gdLst/>
              <a:ahLst/>
              <a:cxnLst/>
              <a:rect l="l" t="t" r="r" b="b"/>
              <a:pathLst>
                <a:path w="66675" h="45719">
                  <a:moveTo>
                    <a:pt x="0" y="0"/>
                  </a:moveTo>
                  <a:lnTo>
                    <a:pt x="66205" y="0"/>
                  </a:lnTo>
                  <a:lnTo>
                    <a:pt x="66205" y="10896"/>
                  </a:lnTo>
                  <a:lnTo>
                    <a:pt x="22059" y="10896"/>
                  </a:lnTo>
                  <a:lnTo>
                    <a:pt x="22059" y="4552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5"/>
            <p:cNvSpPr/>
            <p:nvPr/>
          </p:nvSpPr>
          <p:spPr>
            <a:xfrm>
              <a:off x="5183166" y="2297405"/>
              <a:ext cx="44450" cy="34925"/>
            </a:xfrm>
            <a:custGeom>
              <a:avLst/>
              <a:gdLst/>
              <a:ahLst/>
              <a:cxnLst/>
              <a:rect l="l" t="t" r="r" b="b"/>
              <a:pathLst>
                <a:path w="44450" h="34925">
                  <a:moveTo>
                    <a:pt x="0" y="0"/>
                  </a:moveTo>
                  <a:lnTo>
                    <a:pt x="44157" y="0"/>
                  </a:lnTo>
                  <a:lnTo>
                    <a:pt x="44157" y="3463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6"/>
            <p:cNvSpPr/>
            <p:nvPr/>
          </p:nvSpPr>
          <p:spPr>
            <a:xfrm>
              <a:off x="5209379" y="2192859"/>
              <a:ext cx="274955" cy="139700"/>
            </a:xfrm>
            <a:custGeom>
              <a:avLst/>
              <a:gdLst/>
              <a:ahLst/>
              <a:cxnLst/>
              <a:rect l="l" t="t" r="r" b="b"/>
              <a:pathLst>
                <a:path w="274954" h="139700">
                  <a:moveTo>
                    <a:pt x="0" y="0"/>
                  </a:moveTo>
                  <a:lnTo>
                    <a:pt x="274561" y="0"/>
                  </a:lnTo>
                  <a:lnTo>
                    <a:pt x="274561" y="63817"/>
                  </a:lnTo>
                  <a:lnTo>
                    <a:pt x="150393" y="63817"/>
                  </a:lnTo>
                  <a:lnTo>
                    <a:pt x="150393" y="103847"/>
                  </a:lnTo>
                  <a:lnTo>
                    <a:pt x="106248" y="103847"/>
                  </a:lnTo>
                  <a:lnTo>
                    <a:pt x="106248" y="13917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7"/>
            <p:cNvSpPr/>
            <p:nvPr/>
          </p:nvSpPr>
          <p:spPr>
            <a:xfrm>
              <a:off x="5359773" y="2296707"/>
              <a:ext cx="44450" cy="35560"/>
            </a:xfrm>
            <a:custGeom>
              <a:avLst/>
              <a:gdLst/>
              <a:ahLst/>
              <a:cxnLst/>
              <a:rect l="l" t="t" r="r" b="b"/>
              <a:pathLst>
                <a:path w="44450" h="35560">
                  <a:moveTo>
                    <a:pt x="0" y="0"/>
                  </a:moveTo>
                  <a:lnTo>
                    <a:pt x="44145" y="0"/>
                  </a:lnTo>
                  <a:lnTo>
                    <a:pt x="44145" y="353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8"/>
            <p:cNvSpPr/>
            <p:nvPr/>
          </p:nvSpPr>
          <p:spPr>
            <a:xfrm>
              <a:off x="5483941" y="2256676"/>
              <a:ext cx="124460" cy="75565"/>
            </a:xfrm>
            <a:custGeom>
              <a:avLst/>
              <a:gdLst/>
              <a:ahLst/>
              <a:cxnLst/>
              <a:rect l="l" t="t" r="r" b="b"/>
              <a:pathLst>
                <a:path w="124460" h="75564">
                  <a:moveTo>
                    <a:pt x="0" y="0"/>
                  </a:moveTo>
                  <a:lnTo>
                    <a:pt x="124167" y="0"/>
                  </a:lnTo>
                  <a:lnTo>
                    <a:pt x="124167" y="16268"/>
                  </a:lnTo>
                  <a:lnTo>
                    <a:pt x="8293" y="16268"/>
                  </a:lnTo>
                  <a:lnTo>
                    <a:pt x="8293" y="753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9"/>
            <p:cNvSpPr/>
            <p:nvPr/>
          </p:nvSpPr>
          <p:spPr>
            <a:xfrm>
              <a:off x="5580537" y="2272945"/>
              <a:ext cx="143510" cy="59690"/>
            </a:xfrm>
            <a:custGeom>
              <a:avLst/>
              <a:gdLst/>
              <a:ahLst/>
              <a:cxnLst/>
              <a:rect l="l" t="t" r="r" b="b"/>
              <a:pathLst>
                <a:path w="143510" h="59689">
                  <a:moveTo>
                    <a:pt x="27571" y="0"/>
                  </a:moveTo>
                  <a:lnTo>
                    <a:pt x="143471" y="0"/>
                  </a:lnTo>
                  <a:lnTo>
                    <a:pt x="143471" y="2603"/>
                  </a:lnTo>
                  <a:lnTo>
                    <a:pt x="44132" y="2603"/>
                  </a:lnTo>
                  <a:lnTo>
                    <a:pt x="44132" y="18097"/>
                  </a:lnTo>
                  <a:lnTo>
                    <a:pt x="0" y="18097"/>
                  </a:lnTo>
                  <a:lnTo>
                    <a:pt x="0" y="5909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90"/>
            <p:cNvSpPr/>
            <p:nvPr/>
          </p:nvSpPr>
          <p:spPr>
            <a:xfrm>
              <a:off x="5624669" y="2291043"/>
              <a:ext cx="44450" cy="41275"/>
            </a:xfrm>
            <a:custGeom>
              <a:avLst/>
              <a:gdLst/>
              <a:ahLst/>
              <a:cxnLst/>
              <a:rect l="l" t="t" r="r" b="b"/>
              <a:pathLst>
                <a:path w="44450" h="41275">
                  <a:moveTo>
                    <a:pt x="0" y="0"/>
                  </a:moveTo>
                  <a:lnTo>
                    <a:pt x="44145" y="0"/>
                  </a:lnTo>
                  <a:lnTo>
                    <a:pt x="44145" y="4099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91"/>
            <p:cNvSpPr/>
            <p:nvPr/>
          </p:nvSpPr>
          <p:spPr>
            <a:xfrm>
              <a:off x="5724009" y="2275549"/>
              <a:ext cx="99695" cy="56515"/>
            </a:xfrm>
            <a:custGeom>
              <a:avLst/>
              <a:gdLst/>
              <a:ahLst/>
              <a:cxnLst/>
              <a:rect l="l" t="t" r="r" b="b"/>
              <a:pathLst>
                <a:path w="99695" h="56514">
                  <a:moveTo>
                    <a:pt x="0" y="0"/>
                  </a:moveTo>
                  <a:lnTo>
                    <a:pt x="99326" y="0"/>
                  </a:lnTo>
                  <a:lnTo>
                    <a:pt x="99326" y="17157"/>
                  </a:lnTo>
                  <a:lnTo>
                    <a:pt x="33108" y="17157"/>
                  </a:lnTo>
                  <a:lnTo>
                    <a:pt x="33108" y="5648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2"/>
            <p:cNvSpPr/>
            <p:nvPr/>
          </p:nvSpPr>
          <p:spPr>
            <a:xfrm>
              <a:off x="5823336" y="2292706"/>
              <a:ext cx="66675" cy="39370"/>
            </a:xfrm>
            <a:custGeom>
              <a:avLst/>
              <a:gdLst/>
              <a:ahLst/>
              <a:cxnLst/>
              <a:rect l="l" t="t" r="r" b="b"/>
              <a:pathLst>
                <a:path w="66675" h="39369">
                  <a:moveTo>
                    <a:pt x="0" y="0"/>
                  </a:moveTo>
                  <a:lnTo>
                    <a:pt x="66230" y="0"/>
                  </a:lnTo>
                  <a:lnTo>
                    <a:pt x="66230" y="9334"/>
                  </a:lnTo>
                  <a:lnTo>
                    <a:pt x="22085" y="9334"/>
                  </a:lnTo>
                  <a:lnTo>
                    <a:pt x="22085" y="3933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3"/>
            <p:cNvSpPr/>
            <p:nvPr/>
          </p:nvSpPr>
          <p:spPr>
            <a:xfrm>
              <a:off x="5889566" y="2302041"/>
              <a:ext cx="44450" cy="30480"/>
            </a:xfrm>
            <a:custGeom>
              <a:avLst/>
              <a:gdLst/>
              <a:ahLst/>
              <a:cxnLst/>
              <a:rect l="l" t="t" r="r" b="b"/>
              <a:pathLst>
                <a:path w="44450" h="30480">
                  <a:moveTo>
                    <a:pt x="0" y="0"/>
                  </a:moveTo>
                  <a:lnTo>
                    <a:pt x="44157" y="0"/>
                  </a:lnTo>
                  <a:lnTo>
                    <a:pt x="44157" y="299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3703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Partitional versus hierarchical</a:t>
            </a:r>
          </a:p>
        </p:txBody>
      </p:sp>
      <p:sp>
        <p:nvSpPr>
          <p:cNvPr id="1024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following figures form a hierarchical (nested) clustering with 1, 2, 4 and 6 clusters on each level.</a:t>
            </a:r>
          </a:p>
          <a:p>
            <a:r>
              <a:rPr lang="en-US" altLang="en-US" smtClean="0"/>
              <a:t>A hierarchical clustering can be viewed as a sequence of partitional clusterings.</a:t>
            </a:r>
          </a:p>
          <a:p>
            <a:r>
              <a:rPr lang="en-US" altLang="en-US" smtClean="0"/>
              <a:t>A partitional clustering can be obtained by taking any member of that sequence, i.e. by cutting the hierarchical tree at a certain level.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Partitional versus hierarchical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8" y="1957388"/>
            <a:ext cx="564832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8/20/2016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7B85-474B-431E-80FA-0BE8E692F80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回顾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892</TotalTime>
  <Words>3136</Words>
  <Application>Microsoft Office PowerPoint</Application>
  <PresentationFormat>全屏显示(4:3)</PresentationFormat>
  <Paragraphs>511</Paragraphs>
  <Slides>64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64</vt:i4>
      </vt:variant>
    </vt:vector>
  </HeadingPairs>
  <TitlesOfParts>
    <vt:vector size="72" baseType="lpstr">
      <vt:lpstr>等线</vt:lpstr>
      <vt:lpstr>宋体</vt:lpstr>
      <vt:lpstr>Arial</vt:lpstr>
      <vt:lpstr>Calibri</vt:lpstr>
      <vt:lpstr>Calibri Light</vt:lpstr>
      <vt:lpstr>Cambria Math</vt:lpstr>
      <vt:lpstr>Times New Roman</vt:lpstr>
      <vt:lpstr>回顾</vt:lpstr>
      <vt:lpstr>Cluster Analysis</vt:lpstr>
      <vt:lpstr>Cluster analysis</vt:lpstr>
      <vt:lpstr>Cluster analysis</vt:lpstr>
      <vt:lpstr>Cluster analysis</vt:lpstr>
      <vt:lpstr>Different types of clusterings</vt:lpstr>
      <vt:lpstr>Partitional versus hierarchical</vt:lpstr>
      <vt:lpstr>Partitional versus hierarchical</vt:lpstr>
      <vt:lpstr>Partitional versus hierarchical</vt:lpstr>
      <vt:lpstr>Partitional versus hierarchical</vt:lpstr>
      <vt:lpstr>Exclusive versus fuzzy</vt:lpstr>
      <vt:lpstr>Exclusive versus fuzzy</vt:lpstr>
      <vt:lpstr>Complete versus partial</vt:lpstr>
      <vt:lpstr>K-means</vt:lpstr>
      <vt:lpstr>K-means</vt:lpstr>
      <vt:lpstr>K-means</vt:lpstr>
      <vt:lpstr>K-means</vt:lpstr>
      <vt:lpstr>K-means</vt:lpstr>
      <vt:lpstr>K-means</vt:lpstr>
      <vt:lpstr>K-means</vt:lpstr>
      <vt:lpstr>Proximity measure</vt:lpstr>
      <vt:lpstr>Proximity measure</vt:lpstr>
      <vt:lpstr>Proximity measure</vt:lpstr>
      <vt:lpstr>Proximity measure</vt:lpstr>
      <vt:lpstr>Proximity measure</vt:lpstr>
      <vt:lpstr>Proximity measure</vt:lpstr>
      <vt:lpstr>Choosing initial centroids</vt:lpstr>
      <vt:lpstr>Choosing initial centroids</vt:lpstr>
      <vt:lpstr>Choosing initial centroids</vt:lpstr>
      <vt:lpstr>Outliers</vt:lpstr>
      <vt:lpstr>Outliers</vt:lpstr>
      <vt:lpstr>Post-processing</vt:lpstr>
      <vt:lpstr>Post-processing</vt:lpstr>
      <vt:lpstr>Bisecting K-means</vt:lpstr>
      <vt:lpstr>Bisecting K-means</vt:lpstr>
      <vt:lpstr>Bisecting K-means</vt:lpstr>
      <vt:lpstr>Limitations of K-means</vt:lpstr>
      <vt:lpstr>Limitations of K-means</vt:lpstr>
      <vt:lpstr>Limitations of K-means</vt:lpstr>
      <vt:lpstr>Limitations of K-means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  <vt:lpstr>Single link</vt:lpstr>
      <vt:lpstr>Single link</vt:lpstr>
      <vt:lpstr>Single link</vt:lpstr>
      <vt:lpstr>Single link</vt:lpstr>
      <vt:lpstr>Complete link</vt:lpstr>
      <vt:lpstr>Complete link</vt:lpstr>
      <vt:lpstr>Complete link</vt:lpstr>
      <vt:lpstr>Complete link</vt:lpstr>
      <vt:lpstr>Group average</vt:lpstr>
      <vt:lpstr>Group average</vt:lpstr>
      <vt:lpstr>Group average</vt:lpstr>
      <vt:lpstr>Group average</vt:lpstr>
      <vt:lpstr>Group average</vt:lpstr>
      <vt:lpstr>Ward’s method</vt:lpstr>
      <vt:lpstr>Ward’s method</vt:lpstr>
      <vt:lpstr>Ward’s method</vt:lpstr>
      <vt:lpstr>Key issues</vt:lpstr>
    </vt:vector>
  </TitlesOfParts>
  <Company>Tongji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Cluster Analysis</dc:title>
  <dc:creator>Ying Shen</dc:creator>
  <cp:lastModifiedBy>Ying Shen</cp:lastModifiedBy>
  <cp:revision>58</cp:revision>
  <dcterms:created xsi:type="dcterms:W3CDTF">2013-09-25T08:12:29Z</dcterms:created>
  <dcterms:modified xsi:type="dcterms:W3CDTF">2018-11-20T11:57:53Z</dcterms:modified>
</cp:coreProperties>
</file>